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4"/>
  </p:notesMasterIdLst>
  <p:sldIdLst>
    <p:sldId id="256" r:id="rId2"/>
    <p:sldId id="257" r:id="rId3"/>
    <p:sldId id="552" r:id="rId4"/>
    <p:sldId id="941" r:id="rId5"/>
    <p:sldId id="700" r:id="rId6"/>
    <p:sldId id="889" r:id="rId7"/>
    <p:sldId id="888" r:id="rId8"/>
    <p:sldId id="454" r:id="rId9"/>
    <p:sldId id="943" r:id="rId10"/>
    <p:sldId id="942" r:id="rId11"/>
    <p:sldId id="944" r:id="rId12"/>
    <p:sldId id="945" r:id="rId13"/>
    <p:sldId id="553" r:id="rId14"/>
    <p:sldId id="946" r:id="rId15"/>
    <p:sldId id="554" r:id="rId16"/>
    <p:sldId id="890" r:id="rId17"/>
    <p:sldId id="891" r:id="rId18"/>
    <p:sldId id="703" r:id="rId19"/>
    <p:sldId id="555" r:id="rId20"/>
    <p:sldId id="556" r:id="rId21"/>
    <p:sldId id="557" r:id="rId22"/>
    <p:sldId id="951" r:id="rId23"/>
    <p:sldId id="709" r:id="rId24"/>
    <p:sldId id="558" r:id="rId25"/>
    <p:sldId id="947" r:id="rId26"/>
    <p:sldId id="948" r:id="rId27"/>
    <p:sldId id="949" r:id="rId28"/>
    <p:sldId id="950" r:id="rId29"/>
    <p:sldId id="561" r:id="rId30"/>
    <p:sldId id="562" r:id="rId31"/>
    <p:sldId id="563" r:id="rId32"/>
    <p:sldId id="953" r:id="rId33"/>
    <p:sldId id="952" r:id="rId34"/>
    <p:sldId id="954" r:id="rId35"/>
    <p:sldId id="894" r:id="rId36"/>
    <p:sldId id="560" r:id="rId37"/>
    <p:sldId id="575" r:id="rId38"/>
    <p:sldId id="559" r:id="rId39"/>
    <p:sldId id="895" r:id="rId40"/>
    <p:sldId id="711" r:id="rId41"/>
    <p:sldId id="892" r:id="rId42"/>
    <p:sldId id="565" r:id="rId43"/>
    <p:sldId id="955" r:id="rId44"/>
    <p:sldId id="710" r:id="rId45"/>
    <p:sldId id="564" r:id="rId46"/>
    <p:sldId id="706" r:id="rId47"/>
    <p:sldId id="707" r:id="rId48"/>
    <p:sldId id="708" r:id="rId49"/>
    <p:sldId id="574" r:id="rId50"/>
    <p:sldId id="566" r:id="rId51"/>
    <p:sldId id="956" r:id="rId52"/>
    <p:sldId id="567" r:id="rId53"/>
    <p:sldId id="568" r:id="rId54"/>
    <p:sldId id="569" r:id="rId55"/>
    <p:sldId id="570" r:id="rId56"/>
    <p:sldId id="712" r:id="rId57"/>
    <p:sldId id="957" r:id="rId58"/>
    <p:sldId id="958" r:id="rId59"/>
    <p:sldId id="959" r:id="rId60"/>
    <p:sldId id="960" r:id="rId61"/>
    <p:sldId id="896" r:id="rId62"/>
    <p:sldId id="897" r:id="rId63"/>
    <p:sldId id="572" r:id="rId64"/>
    <p:sldId id="571" r:id="rId65"/>
    <p:sldId id="573" r:id="rId66"/>
    <p:sldId id="961" r:id="rId67"/>
    <p:sldId id="962" r:id="rId68"/>
    <p:sldId id="963" r:id="rId69"/>
    <p:sldId id="964" r:id="rId70"/>
    <p:sldId id="576" r:id="rId71"/>
    <p:sldId id="898" r:id="rId72"/>
    <p:sldId id="900" r:id="rId73"/>
    <p:sldId id="901" r:id="rId74"/>
    <p:sldId id="902" r:id="rId75"/>
    <p:sldId id="965" r:id="rId76"/>
    <p:sldId id="899" r:id="rId77"/>
    <p:sldId id="903" r:id="rId78"/>
    <p:sldId id="399" r:id="rId79"/>
    <p:sldId id="420" r:id="rId80"/>
    <p:sldId id="578" r:id="rId81"/>
    <p:sldId id="967" r:id="rId82"/>
    <p:sldId id="968" r:id="rId83"/>
    <p:sldId id="966" r:id="rId84"/>
    <p:sldId id="401" r:id="rId85"/>
    <p:sldId id="374" r:id="rId86"/>
    <p:sldId id="580" r:id="rId87"/>
    <p:sldId id="904" r:id="rId88"/>
    <p:sldId id="905" r:id="rId89"/>
    <p:sldId id="479" r:id="rId90"/>
    <p:sldId id="713" r:id="rId91"/>
    <p:sldId id="714" r:id="rId92"/>
    <p:sldId id="582" r:id="rId93"/>
    <p:sldId id="583" r:id="rId94"/>
    <p:sldId id="579" r:id="rId95"/>
    <p:sldId id="969" r:id="rId96"/>
    <p:sldId id="976" r:id="rId97"/>
    <p:sldId id="341" r:id="rId98"/>
    <p:sldId id="343" r:id="rId99"/>
    <p:sldId id="588" r:id="rId100"/>
    <p:sldId id="972" r:id="rId101"/>
    <p:sldId id="977" r:id="rId102"/>
    <p:sldId id="978" r:id="rId103"/>
    <p:sldId id="973" r:id="rId104"/>
    <p:sldId id="979" r:id="rId105"/>
    <p:sldId id="981" r:id="rId106"/>
    <p:sldId id="980" r:id="rId107"/>
    <p:sldId id="974" r:id="rId108"/>
    <p:sldId id="975" r:id="rId109"/>
    <p:sldId id="649" r:id="rId110"/>
    <p:sldId id="906" r:id="rId111"/>
    <p:sldId id="907" r:id="rId112"/>
    <p:sldId id="908" r:id="rId113"/>
    <p:sldId id="715" r:id="rId114"/>
    <p:sldId id="716" r:id="rId115"/>
    <p:sldId id="909" r:id="rId116"/>
    <p:sldId id="910" r:id="rId117"/>
    <p:sldId id="982" r:id="rId118"/>
    <p:sldId id="264" r:id="rId119"/>
    <p:sldId id="984" r:id="rId120"/>
    <p:sldId id="983" r:id="rId121"/>
    <p:sldId id="263" r:id="rId122"/>
    <p:sldId id="750" r:id="rId1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92987"/>
  </p:normalViewPr>
  <p:slideViewPr>
    <p:cSldViewPr snapToGrid="0" snapToObjects="1">
      <p:cViewPr varScale="1">
        <p:scale>
          <a:sx n="89" d="100"/>
          <a:sy n="89" d="100"/>
        </p:scale>
        <p:origin x="1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73156-2D98-604C-9278-0B2128AAC8E3}"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fr-FR"/>
        </a:p>
      </dgm:t>
    </dgm:pt>
    <dgm:pt modelId="{D9C9C15E-4051-B747-A389-70A28E328B3F}">
      <dgm:prSet phldrT="[Texte]"/>
      <dgm:spPr/>
      <dgm:t>
        <a:bodyPr/>
        <a:lstStyle/>
        <a:p>
          <a:r>
            <a:rPr lang="fr-FR" dirty="0"/>
            <a:t>est "posé" = manifestation de volonté</a:t>
          </a:r>
        </a:p>
      </dgm:t>
    </dgm:pt>
    <dgm:pt modelId="{713A7813-1DBF-E54F-8150-E4E042038A43}" type="parTrans" cxnId="{BF1D34AD-44F8-B742-99D7-5F0FA1A3F83C}">
      <dgm:prSet/>
      <dgm:spPr/>
      <dgm:t>
        <a:bodyPr/>
        <a:lstStyle/>
        <a:p>
          <a:endParaRPr lang="fr-FR"/>
        </a:p>
      </dgm:t>
    </dgm:pt>
    <dgm:pt modelId="{4DE42A51-03DE-A44B-8BC1-25719997E271}" type="sibTrans" cxnId="{BF1D34AD-44F8-B742-99D7-5F0FA1A3F83C}">
      <dgm:prSet/>
      <dgm:spPr/>
      <dgm:t>
        <a:bodyPr/>
        <a:lstStyle/>
        <a:p>
          <a:endParaRPr lang="fr-FR"/>
        </a:p>
      </dgm:t>
    </dgm:pt>
    <dgm:pt modelId="{3DB68D2E-AF00-BA4A-8B56-9FBAEBEF2EB4}">
      <dgm:prSet phldrT="[Texte]"/>
      <dgm:spPr/>
      <dgm:t>
        <a:bodyPr/>
        <a:lstStyle/>
        <a:p>
          <a:r>
            <a:rPr lang="fr-FR" dirty="0"/>
            <a:t>obéit à un pedigree</a:t>
          </a:r>
        </a:p>
      </dgm:t>
    </dgm:pt>
    <dgm:pt modelId="{45AE9BA9-DE06-9240-A471-847C255B97EC}" type="parTrans" cxnId="{D9125176-7840-094D-9875-0C6029B78C57}">
      <dgm:prSet/>
      <dgm:spPr/>
      <dgm:t>
        <a:bodyPr/>
        <a:lstStyle/>
        <a:p>
          <a:endParaRPr lang="fr-FR"/>
        </a:p>
      </dgm:t>
    </dgm:pt>
    <dgm:pt modelId="{9EFE228E-2891-4A44-9C36-E108F81FED7A}" type="sibTrans" cxnId="{D9125176-7840-094D-9875-0C6029B78C57}">
      <dgm:prSet/>
      <dgm:spPr/>
      <dgm:t>
        <a:bodyPr/>
        <a:lstStyle/>
        <a:p>
          <a:endParaRPr lang="fr-FR"/>
        </a:p>
      </dgm:t>
    </dgm:pt>
    <dgm:pt modelId="{67805AFE-000A-5A49-8147-8F13463DC7D1}">
      <dgm:prSet phldrT="[Texte]"/>
      <dgm:spPr/>
      <dgm:t>
        <a:bodyPr/>
        <a:lstStyle/>
        <a:p>
          <a:r>
            <a:rPr lang="fr-FR" dirty="0"/>
            <a:t>distinction ACTE/NORME </a:t>
          </a:r>
        </a:p>
      </dgm:t>
    </dgm:pt>
    <dgm:pt modelId="{00473835-8D7F-5445-AD11-E1258E2D2817}" type="parTrans" cxnId="{C59BCC94-DA7C-8C41-839F-D4007AE704F0}">
      <dgm:prSet/>
      <dgm:spPr/>
      <dgm:t>
        <a:bodyPr/>
        <a:lstStyle/>
        <a:p>
          <a:endParaRPr lang="fr-FR"/>
        </a:p>
      </dgm:t>
    </dgm:pt>
    <dgm:pt modelId="{2B190B57-AB67-E248-B343-2C59D9979F32}" type="sibTrans" cxnId="{C59BCC94-DA7C-8C41-839F-D4007AE704F0}">
      <dgm:prSet/>
      <dgm:spPr/>
      <dgm:t>
        <a:bodyPr/>
        <a:lstStyle/>
        <a:p>
          <a:endParaRPr lang="fr-FR"/>
        </a:p>
      </dgm:t>
    </dgm:pt>
    <dgm:pt modelId="{3CDC9EFA-066A-324A-AFEA-579C407C5257}" type="pres">
      <dgm:prSet presAssocID="{CB173156-2D98-604C-9278-0B2128AAC8E3}" presName="linear" presStyleCnt="0">
        <dgm:presLayoutVars>
          <dgm:dir/>
          <dgm:animLvl val="lvl"/>
          <dgm:resizeHandles val="exact"/>
        </dgm:presLayoutVars>
      </dgm:prSet>
      <dgm:spPr/>
      <dgm:t>
        <a:bodyPr/>
        <a:lstStyle/>
        <a:p>
          <a:endParaRPr lang="fr-FR"/>
        </a:p>
      </dgm:t>
    </dgm:pt>
    <dgm:pt modelId="{2621EF99-DC8C-AE47-8B97-1D4335A82D16}" type="pres">
      <dgm:prSet presAssocID="{D9C9C15E-4051-B747-A389-70A28E328B3F}" presName="parentLin" presStyleCnt="0"/>
      <dgm:spPr/>
    </dgm:pt>
    <dgm:pt modelId="{CF72276F-3D0B-8141-A9CA-D4A702E9408C}" type="pres">
      <dgm:prSet presAssocID="{D9C9C15E-4051-B747-A389-70A28E328B3F}" presName="parentLeftMargin" presStyleLbl="node1" presStyleIdx="0" presStyleCnt="3"/>
      <dgm:spPr/>
      <dgm:t>
        <a:bodyPr/>
        <a:lstStyle/>
        <a:p>
          <a:endParaRPr lang="fr-FR"/>
        </a:p>
      </dgm:t>
    </dgm:pt>
    <dgm:pt modelId="{7D3DBAB0-238D-C14A-9A96-1C755472DC4F}" type="pres">
      <dgm:prSet presAssocID="{D9C9C15E-4051-B747-A389-70A28E328B3F}" presName="parentText" presStyleLbl="node1" presStyleIdx="0" presStyleCnt="3">
        <dgm:presLayoutVars>
          <dgm:chMax val="0"/>
          <dgm:bulletEnabled val="1"/>
        </dgm:presLayoutVars>
      </dgm:prSet>
      <dgm:spPr/>
      <dgm:t>
        <a:bodyPr/>
        <a:lstStyle/>
        <a:p>
          <a:endParaRPr lang="fr-FR"/>
        </a:p>
      </dgm:t>
    </dgm:pt>
    <dgm:pt modelId="{29B9D2FE-350D-6B44-B569-44A8E82D6A48}" type="pres">
      <dgm:prSet presAssocID="{D9C9C15E-4051-B747-A389-70A28E328B3F}" presName="negativeSpace" presStyleCnt="0"/>
      <dgm:spPr/>
    </dgm:pt>
    <dgm:pt modelId="{8EABC5CC-989A-FE43-8107-B691187F6473}" type="pres">
      <dgm:prSet presAssocID="{D9C9C15E-4051-B747-A389-70A28E328B3F}" presName="childText" presStyleLbl="conFgAcc1" presStyleIdx="0" presStyleCnt="3">
        <dgm:presLayoutVars>
          <dgm:bulletEnabled val="1"/>
        </dgm:presLayoutVars>
      </dgm:prSet>
      <dgm:spPr/>
    </dgm:pt>
    <dgm:pt modelId="{747E7770-76C1-A248-B38F-A2B4FE3F45F7}" type="pres">
      <dgm:prSet presAssocID="{4DE42A51-03DE-A44B-8BC1-25719997E271}" presName="spaceBetweenRectangles" presStyleCnt="0"/>
      <dgm:spPr/>
    </dgm:pt>
    <dgm:pt modelId="{A77779E8-80A2-EE49-929C-50E3412E782C}" type="pres">
      <dgm:prSet presAssocID="{3DB68D2E-AF00-BA4A-8B56-9FBAEBEF2EB4}" presName="parentLin" presStyleCnt="0"/>
      <dgm:spPr/>
    </dgm:pt>
    <dgm:pt modelId="{A4413B86-91FB-B449-B313-1B7BFD84A994}" type="pres">
      <dgm:prSet presAssocID="{3DB68D2E-AF00-BA4A-8B56-9FBAEBEF2EB4}" presName="parentLeftMargin" presStyleLbl="node1" presStyleIdx="0" presStyleCnt="3"/>
      <dgm:spPr/>
      <dgm:t>
        <a:bodyPr/>
        <a:lstStyle/>
        <a:p>
          <a:endParaRPr lang="fr-FR"/>
        </a:p>
      </dgm:t>
    </dgm:pt>
    <dgm:pt modelId="{3B0A6538-248E-BF45-9BFE-A8153C641C4F}" type="pres">
      <dgm:prSet presAssocID="{3DB68D2E-AF00-BA4A-8B56-9FBAEBEF2EB4}" presName="parentText" presStyleLbl="node1" presStyleIdx="1" presStyleCnt="3">
        <dgm:presLayoutVars>
          <dgm:chMax val="0"/>
          <dgm:bulletEnabled val="1"/>
        </dgm:presLayoutVars>
      </dgm:prSet>
      <dgm:spPr/>
      <dgm:t>
        <a:bodyPr/>
        <a:lstStyle/>
        <a:p>
          <a:endParaRPr lang="fr-FR"/>
        </a:p>
      </dgm:t>
    </dgm:pt>
    <dgm:pt modelId="{3C75BCDD-69CE-0944-A8D6-5687A1145E03}" type="pres">
      <dgm:prSet presAssocID="{3DB68D2E-AF00-BA4A-8B56-9FBAEBEF2EB4}" presName="negativeSpace" presStyleCnt="0"/>
      <dgm:spPr/>
    </dgm:pt>
    <dgm:pt modelId="{D1AB0F73-7EA6-264A-8516-75413831BEAE}" type="pres">
      <dgm:prSet presAssocID="{3DB68D2E-AF00-BA4A-8B56-9FBAEBEF2EB4}" presName="childText" presStyleLbl="conFgAcc1" presStyleIdx="1" presStyleCnt="3">
        <dgm:presLayoutVars>
          <dgm:bulletEnabled val="1"/>
        </dgm:presLayoutVars>
      </dgm:prSet>
      <dgm:spPr/>
    </dgm:pt>
    <dgm:pt modelId="{C396B3D7-8620-2543-BF93-8B563F161393}" type="pres">
      <dgm:prSet presAssocID="{9EFE228E-2891-4A44-9C36-E108F81FED7A}" presName="spaceBetweenRectangles" presStyleCnt="0"/>
      <dgm:spPr/>
    </dgm:pt>
    <dgm:pt modelId="{F39B401E-1902-CE48-A1AE-51A7EF555683}" type="pres">
      <dgm:prSet presAssocID="{67805AFE-000A-5A49-8147-8F13463DC7D1}" presName="parentLin" presStyleCnt="0"/>
      <dgm:spPr/>
    </dgm:pt>
    <dgm:pt modelId="{10344F08-9021-9746-92EF-F65C47F024E3}" type="pres">
      <dgm:prSet presAssocID="{67805AFE-000A-5A49-8147-8F13463DC7D1}" presName="parentLeftMargin" presStyleLbl="node1" presStyleIdx="1" presStyleCnt="3"/>
      <dgm:spPr/>
      <dgm:t>
        <a:bodyPr/>
        <a:lstStyle/>
        <a:p>
          <a:endParaRPr lang="fr-FR"/>
        </a:p>
      </dgm:t>
    </dgm:pt>
    <dgm:pt modelId="{69BABACE-8950-BD4C-AF10-2B86A40008CA}" type="pres">
      <dgm:prSet presAssocID="{67805AFE-000A-5A49-8147-8F13463DC7D1}" presName="parentText" presStyleLbl="node1" presStyleIdx="2" presStyleCnt="3">
        <dgm:presLayoutVars>
          <dgm:chMax val="0"/>
          <dgm:bulletEnabled val="1"/>
        </dgm:presLayoutVars>
      </dgm:prSet>
      <dgm:spPr/>
      <dgm:t>
        <a:bodyPr/>
        <a:lstStyle/>
        <a:p>
          <a:endParaRPr lang="fr-FR"/>
        </a:p>
      </dgm:t>
    </dgm:pt>
    <dgm:pt modelId="{47F3FCB1-77BE-8046-BBA7-EE987F66C43B}" type="pres">
      <dgm:prSet presAssocID="{67805AFE-000A-5A49-8147-8F13463DC7D1}" presName="negativeSpace" presStyleCnt="0"/>
      <dgm:spPr/>
    </dgm:pt>
    <dgm:pt modelId="{43E9DD6F-81FC-3649-91EA-F191C3F6B7A7}" type="pres">
      <dgm:prSet presAssocID="{67805AFE-000A-5A49-8147-8F13463DC7D1}" presName="childText" presStyleLbl="conFgAcc1" presStyleIdx="2" presStyleCnt="3">
        <dgm:presLayoutVars>
          <dgm:bulletEnabled val="1"/>
        </dgm:presLayoutVars>
      </dgm:prSet>
      <dgm:spPr/>
    </dgm:pt>
  </dgm:ptLst>
  <dgm:cxnLst>
    <dgm:cxn modelId="{D9125176-7840-094D-9875-0C6029B78C57}" srcId="{CB173156-2D98-604C-9278-0B2128AAC8E3}" destId="{3DB68D2E-AF00-BA4A-8B56-9FBAEBEF2EB4}" srcOrd="1" destOrd="0" parTransId="{45AE9BA9-DE06-9240-A471-847C255B97EC}" sibTransId="{9EFE228E-2891-4A44-9C36-E108F81FED7A}"/>
    <dgm:cxn modelId="{E87EE99A-EF1B-0A4F-9833-348BBC5BE599}" type="presOf" srcId="{67805AFE-000A-5A49-8147-8F13463DC7D1}" destId="{69BABACE-8950-BD4C-AF10-2B86A40008CA}" srcOrd="1" destOrd="0" presId="urn:microsoft.com/office/officeart/2005/8/layout/list1"/>
    <dgm:cxn modelId="{BDBCD076-3577-3744-86EF-79CB2EA50948}" type="presOf" srcId="{67805AFE-000A-5A49-8147-8F13463DC7D1}" destId="{10344F08-9021-9746-92EF-F65C47F024E3}" srcOrd="0" destOrd="0" presId="urn:microsoft.com/office/officeart/2005/8/layout/list1"/>
    <dgm:cxn modelId="{711A473B-55DB-B348-B625-1ED97502BB12}" type="presOf" srcId="{D9C9C15E-4051-B747-A389-70A28E328B3F}" destId="{CF72276F-3D0B-8141-A9CA-D4A702E9408C}" srcOrd="0" destOrd="0" presId="urn:microsoft.com/office/officeart/2005/8/layout/list1"/>
    <dgm:cxn modelId="{BBA3578C-F80A-CF44-BE68-177EE4D3E892}" type="presOf" srcId="{3DB68D2E-AF00-BA4A-8B56-9FBAEBEF2EB4}" destId="{A4413B86-91FB-B449-B313-1B7BFD84A994}" srcOrd="0" destOrd="0" presId="urn:microsoft.com/office/officeart/2005/8/layout/list1"/>
    <dgm:cxn modelId="{4AA8745E-3478-9241-A628-751E1FA94B99}" type="presOf" srcId="{3DB68D2E-AF00-BA4A-8B56-9FBAEBEF2EB4}" destId="{3B0A6538-248E-BF45-9BFE-A8153C641C4F}" srcOrd="1" destOrd="0" presId="urn:microsoft.com/office/officeart/2005/8/layout/list1"/>
    <dgm:cxn modelId="{F2090C94-3548-4040-95C4-3FBA10853CF8}" type="presOf" srcId="{D9C9C15E-4051-B747-A389-70A28E328B3F}" destId="{7D3DBAB0-238D-C14A-9A96-1C755472DC4F}" srcOrd="1" destOrd="0" presId="urn:microsoft.com/office/officeart/2005/8/layout/list1"/>
    <dgm:cxn modelId="{C59BCC94-DA7C-8C41-839F-D4007AE704F0}" srcId="{CB173156-2D98-604C-9278-0B2128AAC8E3}" destId="{67805AFE-000A-5A49-8147-8F13463DC7D1}" srcOrd="2" destOrd="0" parTransId="{00473835-8D7F-5445-AD11-E1258E2D2817}" sibTransId="{2B190B57-AB67-E248-B343-2C59D9979F32}"/>
    <dgm:cxn modelId="{BF1D34AD-44F8-B742-99D7-5F0FA1A3F83C}" srcId="{CB173156-2D98-604C-9278-0B2128AAC8E3}" destId="{D9C9C15E-4051-B747-A389-70A28E328B3F}" srcOrd="0" destOrd="0" parTransId="{713A7813-1DBF-E54F-8150-E4E042038A43}" sibTransId="{4DE42A51-03DE-A44B-8BC1-25719997E271}"/>
    <dgm:cxn modelId="{0BC4A261-958B-1B40-8FD6-E9858BADA9A0}" type="presOf" srcId="{CB173156-2D98-604C-9278-0B2128AAC8E3}" destId="{3CDC9EFA-066A-324A-AFEA-579C407C5257}" srcOrd="0" destOrd="0" presId="urn:microsoft.com/office/officeart/2005/8/layout/list1"/>
    <dgm:cxn modelId="{FFDB34CF-850C-3A44-8FE4-9810DF66F917}" type="presParOf" srcId="{3CDC9EFA-066A-324A-AFEA-579C407C5257}" destId="{2621EF99-DC8C-AE47-8B97-1D4335A82D16}" srcOrd="0" destOrd="0" presId="urn:microsoft.com/office/officeart/2005/8/layout/list1"/>
    <dgm:cxn modelId="{C32D2E20-D05B-524E-AEF4-ABA975B9F62A}" type="presParOf" srcId="{2621EF99-DC8C-AE47-8B97-1D4335A82D16}" destId="{CF72276F-3D0B-8141-A9CA-D4A702E9408C}" srcOrd="0" destOrd="0" presId="urn:microsoft.com/office/officeart/2005/8/layout/list1"/>
    <dgm:cxn modelId="{07A65E5F-F693-EA4E-AB17-997A0C2A6FEB}" type="presParOf" srcId="{2621EF99-DC8C-AE47-8B97-1D4335A82D16}" destId="{7D3DBAB0-238D-C14A-9A96-1C755472DC4F}" srcOrd="1" destOrd="0" presId="urn:microsoft.com/office/officeart/2005/8/layout/list1"/>
    <dgm:cxn modelId="{629B8517-0764-5A4E-9F09-0B7CE169DDE2}" type="presParOf" srcId="{3CDC9EFA-066A-324A-AFEA-579C407C5257}" destId="{29B9D2FE-350D-6B44-B569-44A8E82D6A48}" srcOrd="1" destOrd="0" presId="urn:microsoft.com/office/officeart/2005/8/layout/list1"/>
    <dgm:cxn modelId="{A22959F4-7A0C-914C-82F5-09AB9E3CECBE}" type="presParOf" srcId="{3CDC9EFA-066A-324A-AFEA-579C407C5257}" destId="{8EABC5CC-989A-FE43-8107-B691187F6473}" srcOrd="2" destOrd="0" presId="urn:microsoft.com/office/officeart/2005/8/layout/list1"/>
    <dgm:cxn modelId="{3504C71A-0055-234D-9BE3-ABE230944CFD}" type="presParOf" srcId="{3CDC9EFA-066A-324A-AFEA-579C407C5257}" destId="{747E7770-76C1-A248-B38F-A2B4FE3F45F7}" srcOrd="3" destOrd="0" presId="urn:microsoft.com/office/officeart/2005/8/layout/list1"/>
    <dgm:cxn modelId="{DC4C5D74-E3EF-E34C-89D5-5B6BF748EA77}" type="presParOf" srcId="{3CDC9EFA-066A-324A-AFEA-579C407C5257}" destId="{A77779E8-80A2-EE49-929C-50E3412E782C}" srcOrd="4" destOrd="0" presId="urn:microsoft.com/office/officeart/2005/8/layout/list1"/>
    <dgm:cxn modelId="{FF5A5798-0D8B-0E4F-BCDF-91931662B907}" type="presParOf" srcId="{A77779E8-80A2-EE49-929C-50E3412E782C}" destId="{A4413B86-91FB-B449-B313-1B7BFD84A994}" srcOrd="0" destOrd="0" presId="urn:microsoft.com/office/officeart/2005/8/layout/list1"/>
    <dgm:cxn modelId="{1F54E24F-8BD0-2246-8E65-906058FF95E7}" type="presParOf" srcId="{A77779E8-80A2-EE49-929C-50E3412E782C}" destId="{3B0A6538-248E-BF45-9BFE-A8153C641C4F}" srcOrd="1" destOrd="0" presId="urn:microsoft.com/office/officeart/2005/8/layout/list1"/>
    <dgm:cxn modelId="{1CCFC8CE-24DB-CA41-BD86-763E492E462B}" type="presParOf" srcId="{3CDC9EFA-066A-324A-AFEA-579C407C5257}" destId="{3C75BCDD-69CE-0944-A8D6-5687A1145E03}" srcOrd="5" destOrd="0" presId="urn:microsoft.com/office/officeart/2005/8/layout/list1"/>
    <dgm:cxn modelId="{A208D6A1-CFAD-F345-B86A-874B3F5415B8}" type="presParOf" srcId="{3CDC9EFA-066A-324A-AFEA-579C407C5257}" destId="{D1AB0F73-7EA6-264A-8516-75413831BEAE}" srcOrd="6" destOrd="0" presId="urn:microsoft.com/office/officeart/2005/8/layout/list1"/>
    <dgm:cxn modelId="{87B5289A-8A63-214D-AA14-063F050AB57A}" type="presParOf" srcId="{3CDC9EFA-066A-324A-AFEA-579C407C5257}" destId="{C396B3D7-8620-2543-BF93-8B563F161393}" srcOrd="7" destOrd="0" presId="urn:microsoft.com/office/officeart/2005/8/layout/list1"/>
    <dgm:cxn modelId="{28E82212-966D-DF43-AAE1-1CEA9AC1167D}" type="presParOf" srcId="{3CDC9EFA-066A-324A-AFEA-579C407C5257}" destId="{F39B401E-1902-CE48-A1AE-51A7EF555683}" srcOrd="8" destOrd="0" presId="urn:microsoft.com/office/officeart/2005/8/layout/list1"/>
    <dgm:cxn modelId="{81D86AA9-9595-DF46-9FC1-D3543056F122}" type="presParOf" srcId="{F39B401E-1902-CE48-A1AE-51A7EF555683}" destId="{10344F08-9021-9746-92EF-F65C47F024E3}" srcOrd="0" destOrd="0" presId="urn:microsoft.com/office/officeart/2005/8/layout/list1"/>
    <dgm:cxn modelId="{239AF63C-18A9-6646-8221-BA4F8C64F297}" type="presParOf" srcId="{F39B401E-1902-CE48-A1AE-51A7EF555683}" destId="{69BABACE-8950-BD4C-AF10-2B86A40008CA}" srcOrd="1" destOrd="0" presId="urn:microsoft.com/office/officeart/2005/8/layout/list1"/>
    <dgm:cxn modelId="{4E3AE068-8183-A64A-AE8C-7B03CDF1EF91}" type="presParOf" srcId="{3CDC9EFA-066A-324A-AFEA-579C407C5257}" destId="{47F3FCB1-77BE-8046-BBA7-EE987F66C43B}" srcOrd="9" destOrd="0" presId="urn:microsoft.com/office/officeart/2005/8/layout/list1"/>
    <dgm:cxn modelId="{DAB1D6CC-B37F-7D4E-810F-940509EDC9C9}" type="presParOf" srcId="{3CDC9EFA-066A-324A-AFEA-579C407C5257}" destId="{43E9DD6F-81FC-3649-91EA-F191C3F6B7A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92030A-25E1-E84E-9FEB-D7635B2C352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2F8AEB2E-B1FF-234D-B44A-265C17875C7A}">
      <dgm:prSet phldrT="[Texte]"/>
      <dgm:spPr/>
      <dgm:t>
        <a:bodyPr/>
        <a:lstStyle/>
        <a:p>
          <a:r>
            <a:rPr lang="fr-FR" dirty="0"/>
            <a:t>principe de fidélité</a:t>
          </a:r>
        </a:p>
      </dgm:t>
    </dgm:pt>
    <dgm:pt modelId="{C5DD39A5-0298-144D-A4AC-664B39D14876}" type="parTrans" cxnId="{293481F0-B583-334E-990B-E739BC51681B}">
      <dgm:prSet/>
      <dgm:spPr/>
      <dgm:t>
        <a:bodyPr/>
        <a:lstStyle/>
        <a:p>
          <a:endParaRPr lang="fr-FR"/>
        </a:p>
      </dgm:t>
    </dgm:pt>
    <dgm:pt modelId="{CF8401F4-0B11-9444-A613-BA699C50E89F}" type="sibTrans" cxnId="{293481F0-B583-334E-990B-E739BC51681B}">
      <dgm:prSet/>
      <dgm:spPr/>
      <dgm:t>
        <a:bodyPr/>
        <a:lstStyle/>
        <a:p>
          <a:endParaRPr lang="fr-FR"/>
        </a:p>
      </dgm:t>
    </dgm:pt>
    <dgm:pt modelId="{BAFF18E3-5986-DF4C-9103-7104E3F9C9C2}">
      <dgm:prSet phldrT="[Texte]"/>
      <dgm:spPr/>
      <dgm:t>
        <a:bodyPr/>
        <a:lstStyle/>
        <a:p>
          <a:r>
            <a:rPr lang="fr-FR" dirty="0"/>
            <a:t>Juge bouche de la loi </a:t>
          </a:r>
        </a:p>
      </dgm:t>
    </dgm:pt>
    <dgm:pt modelId="{1F2EB4A6-EA69-9140-A917-B661941B36E4}" type="parTrans" cxnId="{F220AA4E-F344-394E-BF4D-2A3B7C1CC9B5}">
      <dgm:prSet/>
      <dgm:spPr/>
      <dgm:t>
        <a:bodyPr/>
        <a:lstStyle/>
        <a:p>
          <a:endParaRPr lang="fr-FR"/>
        </a:p>
      </dgm:t>
    </dgm:pt>
    <dgm:pt modelId="{2BB72A30-23E9-044B-BEAC-4D4A88C622B6}" type="sibTrans" cxnId="{F220AA4E-F344-394E-BF4D-2A3B7C1CC9B5}">
      <dgm:prSet/>
      <dgm:spPr/>
      <dgm:t>
        <a:bodyPr/>
        <a:lstStyle/>
        <a:p>
          <a:endParaRPr lang="fr-FR"/>
        </a:p>
      </dgm:t>
    </dgm:pt>
    <dgm:pt modelId="{A23CCE35-E667-E040-8533-417FD09FC2A3}">
      <dgm:prSet phldrT="[Texte]"/>
      <dgm:spPr/>
      <dgm:t>
        <a:bodyPr/>
        <a:lstStyle/>
        <a:p>
          <a:r>
            <a:rPr lang="fr-FR" dirty="0"/>
            <a:t>Acte de connaissance</a:t>
          </a:r>
        </a:p>
      </dgm:t>
    </dgm:pt>
    <dgm:pt modelId="{822D970E-CB94-6649-A160-03236EE15CBA}" type="parTrans" cxnId="{2E451116-EC42-F84E-8D77-9E8652C2EA97}">
      <dgm:prSet/>
      <dgm:spPr/>
      <dgm:t>
        <a:bodyPr/>
        <a:lstStyle/>
        <a:p>
          <a:endParaRPr lang="fr-FR"/>
        </a:p>
      </dgm:t>
    </dgm:pt>
    <dgm:pt modelId="{B1D4D81B-3D46-394C-9DA0-DD8F7243DFBB}" type="sibTrans" cxnId="{2E451116-EC42-F84E-8D77-9E8652C2EA97}">
      <dgm:prSet/>
      <dgm:spPr/>
      <dgm:t>
        <a:bodyPr/>
        <a:lstStyle/>
        <a:p>
          <a:endParaRPr lang="fr-FR"/>
        </a:p>
      </dgm:t>
    </dgm:pt>
    <dgm:pt modelId="{5981D495-2277-ED4A-B5E2-4BE5A09D0152}">
      <dgm:prSet phldrT="[Texte]"/>
      <dgm:spPr/>
      <dgm:t>
        <a:bodyPr/>
        <a:lstStyle/>
        <a:p>
          <a:r>
            <a:rPr lang="fr-FR" dirty="0"/>
            <a:t>Principe de liberté</a:t>
          </a:r>
        </a:p>
      </dgm:t>
    </dgm:pt>
    <dgm:pt modelId="{0CF0B19F-2788-D94C-9083-11D5F5DCEEC1}" type="parTrans" cxnId="{03D3B0BF-C187-2A48-AB64-A2F9BAF1F266}">
      <dgm:prSet/>
      <dgm:spPr/>
      <dgm:t>
        <a:bodyPr/>
        <a:lstStyle/>
        <a:p>
          <a:endParaRPr lang="fr-FR"/>
        </a:p>
      </dgm:t>
    </dgm:pt>
    <dgm:pt modelId="{00A6D9BF-97C3-9C43-9C95-4367513D5B08}" type="sibTrans" cxnId="{03D3B0BF-C187-2A48-AB64-A2F9BAF1F266}">
      <dgm:prSet/>
      <dgm:spPr/>
      <dgm:t>
        <a:bodyPr/>
        <a:lstStyle/>
        <a:p>
          <a:endParaRPr lang="fr-FR"/>
        </a:p>
      </dgm:t>
    </dgm:pt>
    <dgm:pt modelId="{83DFA1B7-1F51-B541-AC9B-496E7199E9DC}">
      <dgm:prSet phldrT="[Texte]"/>
      <dgm:spPr/>
      <dgm:t>
        <a:bodyPr/>
        <a:lstStyle/>
        <a:p>
          <a:r>
            <a:rPr lang="fr-FR" dirty="0"/>
            <a:t>Théorie réaliste de l’interprétation </a:t>
          </a:r>
        </a:p>
      </dgm:t>
    </dgm:pt>
    <dgm:pt modelId="{EED20D75-427F-E34D-BF24-8174DEF40A32}" type="parTrans" cxnId="{5B3BA400-B746-A14B-A519-35B4520DBA45}">
      <dgm:prSet/>
      <dgm:spPr/>
      <dgm:t>
        <a:bodyPr/>
        <a:lstStyle/>
        <a:p>
          <a:endParaRPr lang="fr-FR"/>
        </a:p>
      </dgm:t>
    </dgm:pt>
    <dgm:pt modelId="{D89E0539-DE28-8F4D-9B28-49EF97B12FB3}" type="sibTrans" cxnId="{5B3BA400-B746-A14B-A519-35B4520DBA45}">
      <dgm:prSet/>
      <dgm:spPr/>
      <dgm:t>
        <a:bodyPr/>
        <a:lstStyle/>
        <a:p>
          <a:endParaRPr lang="fr-FR"/>
        </a:p>
      </dgm:t>
    </dgm:pt>
    <dgm:pt modelId="{C9AFAD75-1C17-C842-8906-3A6E08265D4D}">
      <dgm:prSet phldrT="[Texte]"/>
      <dgm:spPr/>
      <dgm:t>
        <a:bodyPr/>
        <a:lstStyle/>
        <a:p>
          <a:r>
            <a:rPr lang="fr-FR" dirty="0"/>
            <a:t>Acte de volonté </a:t>
          </a:r>
        </a:p>
      </dgm:t>
    </dgm:pt>
    <dgm:pt modelId="{B0F626AB-CE91-2D40-9B27-033B55B0E488}" type="parTrans" cxnId="{E9FB5ABA-6EF5-C042-9AB2-35EE0B354396}">
      <dgm:prSet/>
      <dgm:spPr/>
      <dgm:t>
        <a:bodyPr/>
        <a:lstStyle/>
        <a:p>
          <a:endParaRPr lang="fr-FR"/>
        </a:p>
      </dgm:t>
    </dgm:pt>
    <dgm:pt modelId="{ED45341A-63BB-EB47-AD5C-F8B14880A498}" type="sibTrans" cxnId="{E9FB5ABA-6EF5-C042-9AB2-35EE0B354396}">
      <dgm:prSet/>
      <dgm:spPr/>
      <dgm:t>
        <a:bodyPr/>
        <a:lstStyle/>
        <a:p>
          <a:endParaRPr lang="fr-FR"/>
        </a:p>
      </dgm:t>
    </dgm:pt>
    <dgm:pt modelId="{B9CF0363-FB99-2B41-8565-583FF3BF9E79}" type="pres">
      <dgm:prSet presAssocID="{F092030A-25E1-E84E-9FEB-D7635B2C3529}" presName="Name0" presStyleCnt="0">
        <dgm:presLayoutVars>
          <dgm:chPref val="3"/>
          <dgm:dir/>
          <dgm:animLvl val="lvl"/>
          <dgm:resizeHandles/>
        </dgm:presLayoutVars>
      </dgm:prSet>
      <dgm:spPr/>
      <dgm:t>
        <a:bodyPr/>
        <a:lstStyle/>
        <a:p>
          <a:endParaRPr lang="fr-FR"/>
        </a:p>
      </dgm:t>
    </dgm:pt>
    <dgm:pt modelId="{07F36577-94CD-5B46-B91D-5C6A239D440C}" type="pres">
      <dgm:prSet presAssocID="{2F8AEB2E-B1FF-234D-B44A-265C17875C7A}" presName="horFlow" presStyleCnt="0"/>
      <dgm:spPr/>
    </dgm:pt>
    <dgm:pt modelId="{3C1AD69A-EB8D-B04E-814F-383D07E4D043}" type="pres">
      <dgm:prSet presAssocID="{2F8AEB2E-B1FF-234D-B44A-265C17875C7A}" presName="bigChev" presStyleLbl="node1" presStyleIdx="0" presStyleCnt="2"/>
      <dgm:spPr/>
      <dgm:t>
        <a:bodyPr/>
        <a:lstStyle/>
        <a:p>
          <a:endParaRPr lang="fr-FR"/>
        </a:p>
      </dgm:t>
    </dgm:pt>
    <dgm:pt modelId="{351DE403-199C-864F-9CC9-B0538C9DA58B}" type="pres">
      <dgm:prSet presAssocID="{1F2EB4A6-EA69-9140-A917-B661941B36E4}" presName="parTrans" presStyleCnt="0"/>
      <dgm:spPr/>
    </dgm:pt>
    <dgm:pt modelId="{A6A7B49B-8C60-E84D-9187-5F9112826A59}" type="pres">
      <dgm:prSet presAssocID="{BAFF18E3-5986-DF4C-9103-7104E3F9C9C2}" presName="node" presStyleLbl="alignAccFollowNode1" presStyleIdx="0" presStyleCnt="4">
        <dgm:presLayoutVars>
          <dgm:bulletEnabled val="1"/>
        </dgm:presLayoutVars>
      </dgm:prSet>
      <dgm:spPr/>
      <dgm:t>
        <a:bodyPr/>
        <a:lstStyle/>
        <a:p>
          <a:endParaRPr lang="fr-FR"/>
        </a:p>
      </dgm:t>
    </dgm:pt>
    <dgm:pt modelId="{289060EB-FC94-7847-B551-E1E4D3EE5D79}" type="pres">
      <dgm:prSet presAssocID="{2BB72A30-23E9-044B-BEAC-4D4A88C622B6}" presName="sibTrans" presStyleCnt="0"/>
      <dgm:spPr/>
    </dgm:pt>
    <dgm:pt modelId="{D847E955-2729-E844-B735-024B1B23EF71}" type="pres">
      <dgm:prSet presAssocID="{A23CCE35-E667-E040-8533-417FD09FC2A3}" presName="node" presStyleLbl="alignAccFollowNode1" presStyleIdx="1" presStyleCnt="4">
        <dgm:presLayoutVars>
          <dgm:bulletEnabled val="1"/>
        </dgm:presLayoutVars>
      </dgm:prSet>
      <dgm:spPr/>
      <dgm:t>
        <a:bodyPr/>
        <a:lstStyle/>
        <a:p>
          <a:endParaRPr lang="fr-FR"/>
        </a:p>
      </dgm:t>
    </dgm:pt>
    <dgm:pt modelId="{820760A2-07ED-0842-B022-EEBEDA9C6614}" type="pres">
      <dgm:prSet presAssocID="{2F8AEB2E-B1FF-234D-B44A-265C17875C7A}" presName="vSp" presStyleCnt="0"/>
      <dgm:spPr/>
    </dgm:pt>
    <dgm:pt modelId="{664B2302-1011-6442-BD2C-D19A81785BDB}" type="pres">
      <dgm:prSet presAssocID="{5981D495-2277-ED4A-B5E2-4BE5A09D0152}" presName="horFlow" presStyleCnt="0"/>
      <dgm:spPr/>
    </dgm:pt>
    <dgm:pt modelId="{34658904-7161-E84D-81EF-CBFEFE9C4E00}" type="pres">
      <dgm:prSet presAssocID="{5981D495-2277-ED4A-B5E2-4BE5A09D0152}" presName="bigChev" presStyleLbl="node1" presStyleIdx="1" presStyleCnt="2"/>
      <dgm:spPr/>
      <dgm:t>
        <a:bodyPr/>
        <a:lstStyle/>
        <a:p>
          <a:endParaRPr lang="fr-FR"/>
        </a:p>
      </dgm:t>
    </dgm:pt>
    <dgm:pt modelId="{2BF26A03-E5B8-1147-A70A-7A41ADAAE03D}" type="pres">
      <dgm:prSet presAssocID="{EED20D75-427F-E34D-BF24-8174DEF40A32}" presName="parTrans" presStyleCnt="0"/>
      <dgm:spPr/>
    </dgm:pt>
    <dgm:pt modelId="{E8CEEB0B-041A-F946-BF8C-B9CA3C88830F}" type="pres">
      <dgm:prSet presAssocID="{83DFA1B7-1F51-B541-AC9B-496E7199E9DC}" presName="node" presStyleLbl="alignAccFollowNode1" presStyleIdx="2" presStyleCnt="4">
        <dgm:presLayoutVars>
          <dgm:bulletEnabled val="1"/>
        </dgm:presLayoutVars>
      </dgm:prSet>
      <dgm:spPr/>
      <dgm:t>
        <a:bodyPr/>
        <a:lstStyle/>
        <a:p>
          <a:endParaRPr lang="fr-FR"/>
        </a:p>
      </dgm:t>
    </dgm:pt>
    <dgm:pt modelId="{47C3973C-B153-7F48-8BAB-AFD2DAD12116}" type="pres">
      <dgm:prSet presAssocID="{D89E0539-DE28-8F4D-9B28-49EF97B12FB3}" presName="sibTrans" presStyleCnt="0"/>
      <dgm:spPr/>
    </dgm:pt>
    <dgm:pt modelId="{2AF91B81-7E0F-C64B-9D8B-6F383348258D}" type="pres">
      <dgm:prSet presAssocID="{C9AFAD75-1C17-C842-8906-3A6E08265D4D}" presName="node" presStyleLbl="alignAccFollowNode1" presStyleIdx="3" presStyleCnt="4">
        <dgm:presLayoutVars>
          <dgm:bulletEnabled val="1"/>
        </dgm:presLayoutVars>
      </dgm:prSet>
      <dgm:spPr/>
      <dgm:t>
        <a:bodyPr/>
        <a:lstStyle/>
        <a:p>
          <a:endParaRPr lang="fr-FR"/>
        </a:p>
      </dgm:t>
    </dgm:pt>
  </dgm:ptLst>
  <dgm:cxnLst>
    <dgm:cxn modelId="{E9FB5ABA-6EF5-C042-9AB2-35EE0B354396}" srcId="{5981D495-2277-ED4A-B5E2-4BE5A09D0152}" destId="{C9AFAD75-1C17-C842-8906-3A6E08265D4D}" srcOrd="1" destOrd="0" parTransId="{B0F626AB-CE91-2D40-9B27-033B55B0E488}" sibTransId="{ED45341A-63BB-EB47-AD5C-F8B14880A498}"/>
    <dgm:cxn modelId="{1EB5EF04-C040-F049-B561-9D9961E67B1E}" type="presOf" srcId="{2F8AEB2E-B1FF-234D-B44A-265C17875C7A}" destId="{3C1AD69A-EB8D-B04E-814F-383D07E4D043}" srcOrd="0" destOrd="0" presId="urn:microsoft.com/office/officeart/2005/8/layout/lProcess3"/>
    <dgm:cxn modelId="{5B005EEF-93B6-9E47-8D08-D239CF1F1738}" type="presOf" srcId="{C9AFAD75-1C17-C842-8906-3A6E08265D4D}" destId="{2AF91B81-7E0F-C64B-9D8B-6F383348258D}" srcOrd="0" destOrd="0" presId="urn:microsoft.com/office/officeart/2005/8/layout/lProcess3"/>
    <dgm:cxn modelId="{03D3B0BF-C187-2A48-AB64-A2F9BAF1F266}" srcId="{F092030A-25E1-E84E-9FEB-D7635B2C3529}" destId="{5981D495-2277-ED4A-B5E2-4BE5A09D0152}" srcOrd="1" destOrd="0" parTransId="{0CF0B19F-2788-D94C-9083-11D5F5DCEEC1}" sibTransId="{00A6D9BF-97C3-9C43-9C95-4367513D5B08}"/>
    <dgm:cxn modelId="{60F6DD44-9539-854F-BA54-56F71698D55E}" type="presOf" srcId="{5981D495-2277-ED4A-B5E2-4BE5A09D0152}" destId="{34658904-7161-E84D-81EF-CBFEFE9C4E00}" srcOrd="0" destOrd="0" presId="urn:microsoft.com/office/officeart/2005/8/layout/lProcess3"/>
    <dgm:cxn modelId="{E6FF9C1E-81B8-CC42-9F6A-92C46900F7C5}" type="presOf" srcId="{A23CCE35-E667-E040-8533-417FD09FC2A3}" destId="{D847E955-2729-E844-B735-024B1B23EF71}" srcOrd="0" destOrd="0" presId="urn:microsoft.com/office/officeart/2005/8/layout/lProcess3"/>
    <dgm:cxn modelId="{2E451116-EC42-F84E-8D77-9E8652C2EA97}" srcId="{2F8AEB2E-B1FF-234D-B44A-265C17875C7A}" destId="{A23CCE35-E667-E040-8533-417FD09FC2A3}" srcOrd="1" destOrd="0" parTransId="{822D970E-CB94-6649-A160-03236EE15CBA}" sibTransId="{B1D4D81B-3D46-394C-9DA0-DD8F7243DFBB}"/>
    <dgm:cxn modelId="{293481F0-B583-334E-990B-E739BC51681B}" srcId="{F092030A-25E1-E84E-9FEB-D7635B2C3529}" destId="{2F8AEB2E-B1FF-234D-B44A-265C17875C7A}" srcOrd="0" destOrd="0" parTransId="{C5DD39A5-0298-144D-A4AC-664B39D14876}" sibTransId="{CF8401F4-0B11-9444-A613-BA699C50E89F}"/>
    <dgm:cxn modelId="{F220AA4E-F344-394E-BF4D-2A3B7C1CC9B5}" srcId="{2F8AEB2E-B1FF-234D-B44A-265C17875C7A}" destId="{BAFF18E3-5986-DF4C-9103-7104E3F9C9C2}" srcOrd="0" destOrd="0" parTransId="{1F2EB4A6-EA69-9140-A917-B661941B36E4}" sibTransId="{2BB72A30-23E9-044B-BEAC-4D4A88C622B6}"/>
    <dgm:cxn modelId="{44B7DCF7-D76A-B04D-AD2D-4E713FA6E326}" type="presOf" srcId="{83DFA1B7-1F51-B541-AC9B-496E7199E9DC}" destId="{E8CEEB0B-041A-F946-BF8C-B9CA3C88830F}" srcOrd="0" destOrd="0" presId="urn:microsoft.com/office/officeart/2005/8/layout/lProcess3"/>
    <dgm:cxn modelId="{72DCEA43-F5E6-D54E-9065-C76FC52F14DD}" type="presOf" srcId="{BAFF18E3-5986-DF4C-9103-7104E3F9C9C2}" destId="{A6A7B49B-8C60-E84D-9187-5F9112826A59}" srcOrd="0" destOrd="0" presId="urn:microsoft.com/office/officeart/2005/8/layout/lProcess3"/>
    <dgm:cxn modelId="{5B3BA400-B746-A14B-A519-35B4520DBA45}" srcId="{5981D495-2277-ED4A-B5E2-4BE5A09D0152}" destId="{83DFA1B7-1F51-B541-AC9B-496E7199E9DC}" srcOrd="0" destOrd="0" parTransId="{EED20D75-427F-E34D-BF24-8174DEF40A32}" sibTransId="{D89E0539-DE28-8F4D-9B28-49EF97B12FB3}"/>
    <dgm:cxn modelId="{675599E5-D85F-8240-93A7-9CFB9EF7D7BE}" type="presOf" srcId="{F092030A-25E1-E84E-9FEB-D7635B2C3529}" destId="{B9CF0363-FB99-2B41-8565-583FF3BF9E79}" srcOrd="0" destOrd="0" presId="urn:microsoft.com/office/officeart/2005/8/layout/lProcess3"/>
    <dgm:cxn modelId="{025E909B-3C35-6440-8483-B49B7EF49F7A}" type="presParOf" srcId="{B9CF0363-FB99-2B41-8565-583FF3BF9E79}" destId="{07F36577-94CD-5B46-B91D-5C6A239D440C}" srcOrd="0" destOrd="0" presId="urn:microsoft.com/office/officeart/2005/8/layout/lProcess3"/>
    <dgm:cxn modelId="{2086B3A5-792B-4946-BFE1-A1DCF4C08C96}" type="presParOf" srcId="{07F36577-94CD-5B46-B91D-5C6A239D440C}" destId="{3C1AD69A-EB8D-B04E-814F-383D07E4D043}" srcOrd="0" destOrd="0" presId="urn:microsoft.com/office/officeart/2005/8/layout/lProcess3"/>
    <dgm:cxn modelId="{EEFDC3F1-C2CF-1B49-BF68-412D3895F0F2}" type="presParOf" srcId="{07F36577-94CD-5B46-B91D-5C6A239D440C}" destId="{351DE403-199C-864F-9CC9-B0538C9DA58B}" srcOrd="1" destOrd="0" presId="urn:microsoft.com/office/officeart/2005/8/layout/lProcess3"/>
    <dgm:cxn modelId="{24B43440-865E-5A4E-9295-AA46DD8DBCD9}" type="presParOf" srcId="{07F36577-94CD-5B46-B91D-5C6A239D440C}" destId="{A6A7B49B-8C60-E84D-9187-5F9112826A59}" srcOrd="2" destOrd="0" presId="urn:microsoft.com/office/officeart/2005/8/layout/lProcess3"/>
    <dgm:cxn modelId="{AFF41ECE-68E8-3640-A2F4-5C5E873FEFE4}" type="presParOf" srcId="{07F36577-94CD-5B46-B91D-5C6A239D440C}" destId="{289060EB-FC94-7847-B551-E1E4D3EE5D79}" srcOrd="3" destOrd="0" presId="urn:microsoft.com/office/officeart/2005/8/layout/lProcess3"/>
    <dgm:cxn modelId="{FC6481C1-278C-504B-B237-04EDD0169CF7}" type="presParOf" srcId="{07F36577-94CD-5B46-B91D-5C6A239D440C}" destId="{D847E955-2729-E844-B735-024B1B23EF71}" srcOrd="4" destOrd="0" presId="urn:microsoft.com/office/officeart/2005/8/layout/lProcess3"/>
    <dgm:cxn modelId="{5CD880BE-96FD-C343-8401-27E5BF3D1D29}" type="presParOf" srcId="{B9CF0363-FB99-2B41-8565-583FF3BF9E79}" destId="{820760A2-07ED-0842-B022-EEBEDA9C6614}" srcOrd="1" destOrd="0" presId="urn:microsoft.com/office/officeart/2005/8/layout/lProcess3"/>
    <dgm:cxn modelId="{0B516184-9983-2447-BF8E-C079E50F6644}" type="presParOf" srcId="{B9CF0363-FB99-2B41-8565-583FF3BF9E79}" destId="{664B2302-1011-6442-BD2C-D19A81785BDB}" srcOrd="2" destOrd="0" presId="urn:microsoft.com/office/officeart/2005/8/layout/lProcess3"/>
    <dgm:cxn modelId="{DC903991-A8F9-E740-A3D0-9B39A42A51BA}" type="presParOf" srcId="{664B2302-1011-6442-BD2C-D19A81785BDB}" destId="{34658904-7161-E84D-81EF-CBFEFE9C4E00}" srcOrd="0" destOrd="0" presId="urn:microsoft.com/office/officeart/2005/8/layout/lProcess3"/>
    <dgm:cxn modelId="{E60A2C31-0A5D-674D-A8FF-E34F36A52A37}" type="presParOf" srcId="{664B2302-1011-6442-BD2C-D19A81785BDB}" destId="{2BF26A03-E5B8-1147-A70A-7A41ADAAE03D}" srcOrd="1" destOrd="0" presId="urn:microsoft.com/office/officeart/2005/8/layout/lProcess3"/>
    <dgm:cxn modelId="{4721C7F5-CCF3-E348-957B-A8088530788E}" type="presParOf" srcId="{664B2302-1011-6442-BD2C-D19A81785BDB}" destId="{E8CEEB0B-041A-F946-BF8C-B9CA3C88830F}" srcOrd="2" destOrd="0" presId="urn:microsoft.com/office/officeart/2005/8/layout/lProcess3"/>
    <dgm:cxn modelId="{586BABF6-917E-8847-8E4F-4F99DB9FA248}" type="presParOf" srcId="{664B2302-1011-6442-BD2C-D19A81785BDB}" destId="{47C3973C-B153-7F48-8BAB-AFD2DAD12116}" srcOrd="3" destOrd="0" presId="urn:microsoft.com/office/officeart/2005/8/layout/lProcess3"/>
    <dgm:cxn modelId="{DE44B835-A302-FF4A-839D-EDDDBB10F2C3}" type="presParOf" srcId="{664B2302-1011-6442-BD2C-D19A81785BDB}" destId="{2AF91B81-7E0F-C64B-9D8B-6F383348258D}"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76A02D-D5D1-1D47-A5C7-557CDEF09BA1}" type="doc">
      <dgm:prSet loTypeId="urn:microsoft.com/office/officeart/2005/8/layout/process1" loCatId="process" qsTypeId="urn:microsoft.com/office/officeart/2005/8/quickstyle/simple1" qsCatId="simple" csTypeId="urn:microsoft.com/office/officeart/2005/8/colors/accent1_2" csCatId="accent1" phldr="1"/>
      <dgm:spPr/>
    </dgm:pt>
    <dgm:pt modelId="{9B126D32-6B1D-7343-B37A-4DA60EDC953E}">
      <dgm:prSet phldrT="[Texte]"/>
      <dgm:spPr/>
      <dgm:t>
        <a:bodyPr/>
        <a:lstStyle/>
        <a:p>
          <a:r>
            <a:rPr lang="fr-FR" dirty="0"/>
            <a:t>fidélité</a:t>
          </a:r>
        </a:p>
      </dgm:t>
    </dgm:pt>
    <dgm:pt modelId="{3F5CEF2E-9DBF-CD4D-B2C0-884A69E9B15E}" type="sibTrans" cxnId="{68C156CA-FA05-D442-B30E-CBD7091DBD85}">
      <dgm:prSet/>
      <dgm:spPr/>
      <dgm:t>
        <a:bodyPr/>
        <a:lstStyle/>
        <a:p>
          <a:endParaRPr lang="fr-FR"/>
        </a:p>
      </dgm:t>
    </dgm:pt>
    <dgm:pt modelId="{A4E8B38E-A277-F543-9FD4-2AA52F0720D8}" type="parTrans" cxnId="{68C156CA-FA05-D442-B30E-CBD7091DBD85}">
      <dgm:prSet/>
      <dgm:spPr/>
      <dgm:t>
        <a:bodyPr/>
        <a:lstStyle/>
        <a:p>
          <a:endParaRPr lang="fr-FR"/>
        </a:p>
      </dgm:t>
    </dgm:pt>
    <dgm:pt modelId="{576C8BC5-612A-7541-B6CA-79490CC9C780}">
      <dgm:prSet phldrT="[Texte]"/>
      <dgm:spPr/>
      <dgm:t>
        <a:bodyPr/>
        <a:lstStyle/>
        <a:p>
          <a:r>
            <a:rPr lang="fr-FR" dirty="0"/>
            <a:t>Situation interprétative</a:t>
          </a:r>
        </a:p>
      </dgm:t>
    </dgm:pt>
    <dgm:pt modelId="{20B45A0C-7020-B340-8481-0CAB6CD02719}" type="sibTrans" cxnId="{95F7FFDC-38EA-8642-BCEB-7251477DF9F3}">
      <dgm:prSet/>
      <dgm:spPr/>
      <dgm:t>
        <a:bodyPr/>
        <a:lstStyle/>
        <a:p>
          <a:endParaRPr lang="fr-FR"/>
        </a:p>
      </dgm:t>
    </dgm:pt>
    <dgm:pt modelId="{B31AC70A-7309-4547-99F6-C0104E50F74C}" type="parTrans" cxnId="{95F7FFDC-38EA-8642-BCEB-7251477DF9F3}">
      <dgm:prSet/>
      <dgm:spPr/>
      <dgm:t>
        <a:bodyPr/>
        <a:lstStyle/>
        <a:p>
          <a:endParaRPr lang="fr-FR"/>
        </a:p>
      </dgm:t>
    </dgm:pt>
    <dgm:pt modelId="{21452037-5894-5440-9A49-C2113D5E7E33}">
      <dgm:prSet phldrT="[Texte]"/>
      <dgm:spPr/>
      <dgm:t>
        <a:bodyPr/>
        <a:lstStyle/>
        <a:p>
          <a:r>
            <a:rPr lang="fr-FR" dirty="0"/>
            <a:t>liberté</a:t>
          </a:r>
        </a:p>
      </dgm:t>
    </dgm:pt>
    <dgm:pt modelId="{FFC634B8-05A8-FE43-ADCD-FE10E5EFFAF5}" type="sibTrans" cxnId="{403E3387-DA3A-D043-9924-D749A472A8A1}">
      <dgm:prSet/>
      <dgm:spPr/>
      <dgm:t>
        <a:bodyPr/>
        <a:lstStyle/>
        <a:p>
          <a:endParaRPr lang="fr-FR"/>
        </a:p>
      </dgm:t>
    </dgm:pt>
    <dgm:pt modelId="{B1D72E3A-3F01-7F4C-B12C-F84C2EFAEA5D}" type="parTrans" cxnId="{403E3387-DA3A-D043-9924-D749A472A8A1}">
      <dgm:prSet/>
      <dgm:spPr/>
      <dgm:t>
        <a:bodyPr/>
        <a:lstStyle/>
        <a:p>
          <a:endParaRPr lang="fr-FR"/>
        </a:p>
      </dgm:t>
    </dgm:pt>
    <dgm:pt modelId="{12933593-786D-F34D-8239-7E8EA8F18913}" type="pres">
      <dgm:prSet presAssocID="{B876A02D-D5D1-1D47-A5C7-557CDEF09BA1}" presName="Name0" presStyleCnt="0">
        <dgm:presLayoutVars>
          <dgm:dir/>
          <dgm:resizeHandles val="exact"/>
        </dgm:presLayoutVars>
      </dgm:prSet>
      <dgm:spPr/>
    </dgm:pt>
    <dgm:pt modelId="{397E8C69-3A45-B244-AB8F-BA42BB3CA823}" type="pres">
      <dgm:prSet presAssocID="{9B126D32-6B1D-7343-B37A-4DA60EDC953E}" presName="node" presStyleLbl="node1" presStyleIdx="0" presStyleCnt="3">
        <dgm:presLayoutVars>
          <dgm:bulletEnabled val="1"/>
        </dgm:presLayoutVars>
      </dgm:prSet>
      <dgm:spPr/>
      <dgm:t>
        <a:bodyPr/>
        <a:lstStyle/>
        <a:p>
          <a:endParaRPr lang="fr-FR"/>
        </a:p>
      </dgm:t>
    </dgm:pt>
    <dgm:pt modelId="{B58AC0F1-6C2E-3F46-923B-92E4C640E825}" type="pres">
      <dgm:prSet presAssocID="{3F5CEF2E-9DBF-CD4D-B2C0-884A69E9B15E}" presName="sibTrans" presStyleLbl="sibTrans2D1" presStyleIdx="0" presStyleCnt="2"/>
      <dgm:spPr/>
      <dgm:t>
        <a:bodyPr/>
        <a:lstStyle/>
        <a:p>
          <a:endParaRPr lang="fr-FR"/>
        </a:p>
      </dgm:t>
    </dgm:pt>
    <dgm:pt modelId="{4BED533C-0ABB-FE43-938A-1EEFDBE71983}" type="pres">
      <dgm:prSet presAssocID="{3F5CEF2E-9DBF-CD4D-B2C0-884A69E9B15E}" presName="connectorText" presStyleLbl="sibTrans2D1" presStyleIdx="0" presStyleCnt="2"/>
      <dgm:spPr/>
      <dgm:t>
        <a:bodyPr/>
        <a:lstStyle/>
        <a:p>
          <a:endParaRPr lang="fr-FR"/>
        </a:p>
      </dgm:t>
    </dgm:pt>
    <dgm:pt modelId="{E0DEBC3E-A558-4E47-B2C6-AE4F8AFD77E3}" type="pres">
      <dgm:prSet presAssocID="{576C8BC5-612A-7541-B6CA-79490CC9C780}" presName="node" presStyleLbl="node1" presStyleIdx="1" presStyleCnt="3">
        <dgm:presLayoutVars>
          <dgm:bulletEnabled val="1"/>
        </dgm:presLayoutVars>
      </dgm:prSet>
      <dgm:spPr/>
      <dgm:t>
        <a:bodyPr/>
        <a:lstStyle/>
        <a:p>
          <a:endParaRPr lang="fr-FR"/>
        </a:p>
      </dgm:t>
    </dgm:pt>
    <dgm:pt modelId="{5EA7C5B9-341E-AA42-A480-622ED3AE152C}" type="pres">
      <dgm:prSet presAssocID="{20B45A0C-7020-B340-8481-0CAB6CD02719}" presName="sibTrans" presStyleLbl="sibTrans2D1" presStyleIdx="1" presStyleCnt="2" custAng="10800000"/>
      <dgm:spPr/>
      <dgm:t>
        <a:bodyPr/>
        <a:lstStyle/>
        <a:p>
          <a:endParaRPr lang="fr-FR"/>
        </a:p>
      </dgm:t>
    </dgm:pt>
    <dgm:pt modelId="{87619858-398D-2943-B84E-7D46DC0CEE2D}" type="pres">
      <dgm:prSet presAssocID="{20B45A0C-7020-B340-8481-0CAB6CD02719}" presName="connectorText" presStyleLbl="sibTrans2D1" presStyleIdx="1" presStyleCnt="2"/>
      <dgm:spPr/>
      <dgm:t>
        <a:bodyPr/>
        <a:lstStyle/>
        <a:p>
          <a:endParaRPr lang="fr-FR"/>
        </a:p>
      </dgm:t>
    </dgm:pt>
    <dgm:pt modelId="{2945E10C-6085-5E41-B906-72324B319B73}" type="pres">
      <dgm:prSet presAssocID="{21452037-5894-5440-9A49-C2113D5E7E33}" presName="node" presStyleLbl="node1" presStyleIdx="2" presStyleCnt="3">
        <dgm:presLayoutVars>
          <dgm:bulletEnabled val="1"/>
        </dgm:presLayoutVars>
      </dgm:prSet>
      <dgm:spPr/>
      <dgm:t>
        <a:bodyPr/>
        <a:lstStyle/>
        <a:p>
          <a:endParaRPr lang="fr-FR"/>
        </a:p>
      </dgm:t>
    </dgm:pt>
  </dgm:ptLst>
  <dgm:cxnLst>
    <dgm:cxn modelId="{C014A08F-0678-2A40-B8BF-342337F6D5F6}" type="presOf" srcId="{20B45A0C-7020-B340-8481-0CAB6CD02719}" destId="{87619858-398D-2943-B84E-7D46DC0CEE2D}" srcOrd="1" destOrd="0" presId="urn:microsoft.com/office/officeart/2005/8/layout/process1"/>
    <dgm:cxn modelId="{495FF8BE-CF41-1E41-994C-A77D9B86BD7B}" type="presOf" srcId="{9B126D32-6B1D-7343-B37A-4DA60EDC953E}" destId="{397E8C69-3A45-B244-AB8F-BA42BB3CA823}" srcOrd="0" destOrd="0" presId="urn:microsoft.com/office/officeart/2005/8/layout/process1"/>
    <dgm:cxn modelId="{68C156CA-FA05-D442-B30E-CBD7091DBD85}" srcId="{B876A02D-D5D1-1D47-A5C7-557CDEF09BA1}" destId="{9B126D32-6B1D-7343-B37A-4DA60EDC953E}" srcOrd="0" destOrd="0" parTransId="{A4E8B38E-A277-F543-9FD4-2AA52F0720D8}" sibTransId="{3F5CEF2E-9DBF-CD4D-B2C0-884A69E9B15E}"/>
    <dgm:cxn modelId="{E54BC07D-F7A2-C547-BF2B-4467B7731B4B}" type="presOf" srcId="{576C8BC5-612A-7541-B6CA-79490CC9C780}" destId="{E0DEBC3E-A558-4E47-B2C6-AE4F8AFD77E3}" srcOrd="0" destOrd="0" presId="urn:microsoft.com/office/officeart/2005/8/layout/process1"/>
    <dgm:cxn modelId="{82A45811-E915-B742-869E-1FB924AE4832}" type="presOf" srcId="{20B45A0C-7020-B340-8481-0CAB6CD02719}" destId="{5EA7C5B9-341E-AA42-A480-622ED3AE152C}" srcOrd="0" destOrd="0" presId="urn:microsoft.com/office/officeart/2005/8/layout/process1"/>
    <dgm:cxn modelId="{95F7FFDC-38EA-8642-BCEB-7251477DF9F3}" srcId="{B876A02D-D5D1-1D47-A5C7-557CDEF09BA1}" destId="{576C8BC5-612A-7541-B6CA-79490CC9C780}" srcOrd="1" destOrd="0" parTransId="{B31AC70A-7309-4547-99F6-C0104E50F74C}" sibTransId="{20B45A0C-7020-B340-8481-0CAB6CD02719}"/>
    <dgm:cxn modelId="{F26E9ECB-36F7-BA43-BEE4-77507C1EF8B3}" type="presOf" srcId="{3F5CEF2E-9DBF-CD4D-B2C0-884A69E9B15E}" destId="{4BED533C-0ABB-FE43-938A-1EEFDBE71983}" srcOrd="1" destOrd="0" presId="urn:microsoft.com/office/officeart/2005/8/layout/process1"/>
    <dgm:cxn modelId="{403E3387-DA3A-D043-9924-D749A472A8A1}" srcId="{B876A02D-D5D1-1D47-A5C7-557CDEF09BA1}" destId="{21452037-5894-5440-9A49-C2113D5E7E33}" srcOrd="2" destOrd="0" parTransId="{B1D72E3A-3F01-7F4C-B12C-F84C2EFAEA5D}" sibTransId="{FFC634B8-05A8-FE43-ADCD-FE10E5EFFAF5}"/>
    <dgm:cxn modelId="{ED7EB619-9505-E44B-B39D-4F47AE64A25E}" type="presOf" srcId="{3F5CEF2E-9DBF-CD4D-B2C0-884A69E9B15E}" destId="{B58AC0F1-6C2E-3F46-923B-92E4C640E825}" srcOrd="0" destOrd="0" presId="urn:microsoft.com/office/officeart/2005/8/layout/process1"/>
    <dgm:cxn modelId="{C2B1BBDA-281C-7A48-B8FB-A4C6B13D511B}" type="presOf" srcId="{21452037-5894-5440-9A49-C2113D5E7E33}" destId="{2945E10C-6085-5E41-B906-72324B319B73}" srcOrd="0" destOrd="0" presId="urn:microsoft.com/office/officeart/2005/8/layout/process1"/>
    <dgm:cxn modelId="{DC83BCE2-3AFD-8742-9A0B-3F5BCCE95568}" type="presOf" srcId="{B876A02D-D5D1-1D47-A5C7-557CDEF09BA1}" destId="{12933593-786D-F34D-8239-7E8EA8F18913}" srcOrd="0" destOrd="0" presId="urn:microsoft.com/office/officeart/2005/8/layout/process1"/>
    <dgm:cxn modelId="{CC0F5185-FC7B-4A47-A272-1223D5DF4DEE}" type="presParOf" srcId="{12933593-786D-F34D-8239-7E8EA8F18913}" destId="{397E8C69-3A45-B244-AB8F-BA42BB3CA823}" srcOrd="0" destOrd="0" presId="urn:microsoft.com/office/officeart/2005/8/layout/process1"/>
    <dgm:cxn modelId="{97CC0CED-1046-D94A-AACB-6D8755BE6D8F}" type="presParOf" srcId="{12933593-786D-F34D-8239-7E8EA8F18913}" destId="{B58AC0F1-6C2E-3F46-923B-92E4C640E825}" srcOrd="1" destOrd="0" presId="urn:microsoft.com/office/officeart/2005/8/layout/process1"/>
    <dgm:cxn modelId="{BEF3EE34-91FA-3843-9ACD-788A86876A5B}" type="presParOf" srcId="{B58AC0F1-6C2E-3F46-923B-92E4C640E825}" destId="{4BED533C-0ABB-FE43-938A-1EEFDBE71983}" srcOrd="0" destOrd="0" presId="urn:microsoft.com/office/officeart/2005/8/layout/process1"/>
    <dgm:cxn modelId="{06BE66C7-C885-014B-8861-B29FD4EE9379}" type="presParOf" srcId="{12933593-786D-F34D-8239-7E8EA8F18913}" destId="{E0DEBC3E-A558-4E47-B2C6-AE4F8AFD77E3}" srcOrd="2" destOrd="0" presId="urn:microsoft.com/office/officeart/2005/8/layout/process1"/>
    <dgm:cxn modelId="{0966264E-5EAA-B04E-9E15-E296EC0679D4}" type="presParOf" srcId="{12933593-786D-F34D-8239-7E8EA8F18913}" destId="{5EA7C5B9-341E-AA42-A480-622ED3AE152C}" srcOrd="3" destOrd="0" presId="urn:microsoft.com/office/officeart/2005/8/layout/process1"/>
    <dgm:cxn modelId="{2EECC3EA-6BB4-C54D-A065-0701365D9B99}" type="presParOf" srcId="{5EA7C5B9-341E-AA42-A480-622ED3AE152C}" destId="{87619858-398D-2943-B84E-7D46DC0CEE2D}" srcOrd="0" destOrd="0" presId="urn:microsoft.com/office/officeart/2005/8/layout/process1"/>
    <dgm:cxn modelId="{1566F7DA-D4B8-B045-87DA-26876C686617}" type="presParOf" srcId="{12933593-786D-F34D-8239-7E8EA8F18913}" destId="{2945E10C-6085-5E41-B906-72324B319B7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92030A-25E1-E84E-9FEB-D7635B2C352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2F8AEB2E-B1FF-234D-B44A-265C17875C7A}">
      <dgm:prSet phldrT="[Texte]"/>
      <dgm:spPr/>
      <dgm:t>
        <a:bodyPr/>
        <a:lstStyle/>
        <a:p>
          <a:r>
            <a:rPr lang="fr-FR" dirty="0"/>
            <a:t>principe de fidélité</a:t>
          </a:r>
        </a:p>
      </dgm:t>
    </dgm:pt>
    <dgm:pt modelId="{C5DD39A5-0298-144D-A4AC-664B39D14876}" type="parTrans" cxnId="{293481F0-B583-334E-990B-E739BC51681B}">
      <dgm:prSet/>
      <dgm:spPr/>
      <dgm:t>
        <a:bodyPr/>
        <a:lstStyle/>
        <a:p>
          <a:endParaRPr lang="fr-FR"/>
        </a:p>
      </dgm:t>
    </dgm:pt>
    <dgm:pt modelId="{CF8401F4-0B11-9444-A613-BA699C50E89F}" type="sibTrans" cxnId="{293481F0-B583-334E-990B-E739BC51681B}">
      <dgm:prSet/>
      <dgm:spPr/>
      <dgm:t>
        <a:bodyPr/>
        <a:lstStyle/>
        <a:p>
          <a:endParaRPr lang="fr-FR"/>
        </a:p>
      </dgm:t>
    </dgm:pt>
    <dgm:pt modelId="{BAFF18E3-5986-DF4C-9103-7104E3F9C9C2}">
      <dgm:prSet phldrT="[Texte]"/>
      <dgm:spPr/>
      <dgm:t>
        <a:bodyPr/>
        <a:lstStyle/>
        <a:p>
          <a:r>
            <a:rPr lang="fr-FR" dirty="0"/>
            <a:t>Juge bouche de la loi </a:t>
          </a:r>
        </a:p>
      </dgm:t>
    </dgm:pt>
    <dgm:pt modelId="{1F2EB4A6-EA69-9140-A917-B661941B36E4}" type="parTrans" cxnId="{F220AA4E-F344-394E-BF4D-2A3B7C1CC9B5}">
      <dgm:prSet/>
      <dgm:spPr/>
      <dgm:t>
        <a:bodyPr/>
        <a:lstStyle/>
        <a:p>
          <a:endParaRPr lang="fr-FR"/>
        </a:p>
      </dgm:t>
    </dgm:pt>
    <dgm:pt modelId="{2BB72A30-23E9-044B-BEAC-4D4A88C622B6}" type="sibTrans" cxnId="{F220AA4E-F344-394E-BF4D-2A3B7C1CC9B5}">
      <dgm:prSet/>
      <dgm:spPr/>
      <dgm:t>
        <a:bodyPr/>
        <a:lstStyle/>
        <a:p>
          <a:endParaRPr lang="fr-FR"/>
        </a:p>
      </dgm:t>
    </dgm:pt>
    <dgm:pt modelId="{A23CCE35-E667-E040-8533-417FD09FC2A3}">
      <dgm:prSet phldrT="[Texte]"/>
      <dgm:spPr/>
      <dgm:t>
        <a:bodyPr/>
        <a:lstStyle/>
        <a:p>
          <a:r>
            <a:rPr lang="fr-FR" dirty="0"/>
            <a:t>Acte de connaissance</a:t>
          </a:r>
        </a:p>
      </dgm:t>
    </dgm:pt>
    <dgm:pt modelId="{822D970E-CB94-6649-A160-03236EE15CBA}" type="parTrans" cxnId="{2E451116-EC42-F84E-8D77-9E8652C2EA97}">
      <dgm:prSet/>
      <dgm:spPr/>
      <dgm:t>
        <a:bodyPr/>
        <a:lstStyle/>
        <a:p>
          <a:endParaRPr lang="fr-FR"/>
        </a:p>
      </dgm:t>
    </dgm:pt>
    <dgm:pt modelId="{B1D4D81B-3D46-394C-9DA0-DD8F7243DFBB}" type="sibTrans" cxnId="{2E451116-EC42-F84E-8D77-9E8652C2EA97}">
      <dgm:prSet/>
      <dgm:spPr/>
      <dgm:t>
        <a:bodyPr/>
        <a:lstStyle/>
        <a:p>
          <a:endParaRPr lang="fr-FR"/>
        </a:p>
      </dgm:t>
    </dgm:pt>
    <dgm:pt modelId="{5981D495-2277-ED4A-B5E2-4BE5A09D0152}">
      <dgm:prSet phldrT="[Texte]"/>
      <dgm:spPr/>
      <dgm:t>
        <a:bodyPr/>
        <a:lstStyle/>
        <a:p>
          <a:r>
            <a:rPr lang="fr-FR" dirty="0"/>
            <a:t>Principe de liberté</a:t>
          </a:r>
        </a:p>
      </dgm:t>
    </dgm:pt>
    <dgm:pt modelId="{0CF0B19F-2788-D94C-9083-11D5F5DCEEC1}" type="parTrans" cxnId="{03D3B0BF-C187-2A48-AB64-A2F9BAF1F266}">
      <dgm:prSet/>
      <dgm:spPr/>
      <dgm:t>
        <a:bodyPr/>
        <a:lstStyle/>
        <a:p>
          <a:endParaRPr lang="fr-FR"/>
        </a:p>
      </dgm:t>
    </dgm:pt>
    <dgm:pt modelId="{00A6D9BF-97C3-9C43-9C95-4367513D5B08}" type="sibTrans" cxnId="{03D3B0BF-C187-2A48-AB64-A2F9BAF1F266}">
      <dgm:prSet/>
      <dgm:spPr/>
      <dgm:t>
        <a:bodyPr/>
        <a:lstStyle/>
        <a:p>
          <a:endParaRPr lang="fr-FR"/>
        </a:p>
      </dgm:t>
    </dgm:pt>
    <dgm:pt modelId="{83DFA1B7-1F51-B541-AC9B-496E7199E9DC}">
      <dgm:prSet phldrT="[Texte]"/>
      <dgm:spPr/>
      <dgm:t>
        <a:bodyPr/>
        <a:lstStyle/>
        <a:p>
          <a:r>
            <a:rPr lang="fr-FR" dirty="0"/>
            <a:t>Théorie réaliste de l’interprétation </a:t>
          </a:r>
        </a:p>
      </dgm:t>
    </dgm:pt>
    <dgm:pt modelId="{EED20D75-427F-E34D-BF24-8174DEF40A32}" type="parTrans" cxnId="{5B3BA400-B746-A14B-A519-35B4520DBA45}">
      <dgm:prSet/>
      <dgm:spPr/>
      <dgm:t>
        <a:bodyPr/>
        <a:lstStyle/>
        <a:p>
          <a:endParaRPr lang="fr-FR"/>
        </a:p>
      </dgm:t>
    </dgm:pt>
    <dgm:pt modelId="{D89E0539-DE28-8F4D-9B28-49EF97B12FB3}" type="sibTrans" cxnId="{5B3BA400-B746-A14B-A519-35B4520DBA45}">
      <dgm:prSet/>
      <dgm:spPr/>
      <dgm:t>
        <a:bodyPr/>
        <a:lstStyle/>
        <a:p>
          <a:endParaRPr lang="fr-FR"/>
        </a:p>
      </dgm:t>
    </dgm:pt>
    <dgm:pt modelId="{C9AFAD75-1C17-C842-8906-3A6E08265D4D}">
      <dgm:prSet phldrT="[Texte]"/>
      <dgm:spPr/>
      <dgm:t>
        <a:bodyPr/>
        <a:lstStyle/>
        <a:p>
          <a:r>
            <a:rPr lang="fr-FR" dirty="0"/>
            <a:t>Acte de volonté </a:t>
          </a:r>
        </a:p>
      </dgm:t>
    </dgm:pt>
    <dgm:pt modelId="{B0F626AB-CE91-2D40-9B27-033B55B0E488}" type="parTrans" cxnId="{E9FB5ABA-6EF5-C042-9AB2-35EE0B354396}">
      <dgm:prSet/>
      <dgm:spPr/>
      <dgm:t>
        <a:bodyPr/>
        <a:lstStyle/>
        <a:p>
          <a:endParaRPr lang="fr-FR"/>
        </a:p>
      </dgm:t>
    </dgm:pt>
    <dgm:pt modelId="{ED45341A-63BB-EB47-AD5C-F8B14880A498}" type="sibTrans" cxnId="{E9FB5ABA-6EF5-C042-9AB2-35EE0B354396}">
      <dgm:prSet/>
      <dgm:spPr/>
      <dgm:t>
        <a:bodyPr/>
        <a:lstStyle/>
        <a:p>
          <a:endParaRPr lang="fr-FR"/>
        </a:p>
      </dgm:t>
    </dgm:pt>
    <dgm:pt modelId="{B9CF0363-FB99-2B41-8565-583FF3BF9E79}" type="pres">
      <dgm:prSet presAssocID="{F092030A-25E1-E84E-9FEB-D7635B2C3529}" presName="Name0" presStyleCnt="0">
        <dgm:presLayoutVars>
          <dgm:chPref val="3"/>
          <dgm:dir/>
          <dgm:animLvl val="lvl"/>
          <dgm:resizeHandles/>
        </dgm:presLayoutVars>
      </dgm:prSet>
      <dgm:spPr/>
      <dgm:t>
        <a:bodyPr/>
        <a:lstStyle/>
        <a:p>
          <a:endParaRPr lang="fr-FR"/>
        </a:p>
      </dgm:t>
    </dgm:pt>
    <dgm:pt modelId="{07F36577-94CD-5B46-B91D-5C6A239D440C}" type="pres">
      <dgm:prSet presAssocID="{2F8AEB2E-B1FF-234D-B44A-265C17875C7A}" presName="horFlow" presStyleCnt="0"/>
      <dgm:spPr/>
    </dgm:pt>
    <dgm:pt modelId="{3C1AD69A-EB8D-B04E-814F-383D07E4D043}" type="pres">
      <dgm:prSet presAssocID="{2F8AEB2E-B1FF-234D-B44A-265C17875C7A}" presName="bigChev" presStyleLbl="node1" presStyleIdx="0" presStyleCnt="2"/>
      <dgm:spPr/>
      <dgm:t>
        <a:bodyPr/>
        <a:lstStyle/>
        <a:p>
          <a:endParaRPr lang="fr-FR"/>
        </a:p>
      </dgm:t>
    </dgm:pt>
    <dgm:pt modelId="{351DE403-199C-864F-9CC9-B0538C9DA58B}" type="pres">
      <dgm:prSet presAssocID="{1F2EB4A6-EA69-9140-A917-B661941B36E4}" presName="parTrans" presStyleCnt="0"/>
      <dgm:spPr/>
    </dgm:pt>
    <dgm:pt modelId="{A6A7B49B-8C60-E84D-9187-5F9112826A59}" type="pres">
      <dgm:prSet presAssocID="{BAFF18E3-5986-DF4C-9103-7104E3F9C9C2}" presName="node" presStyleLbl="alignAccFollowNode1" presStyleIdx="0" presStyleCnt="4">
        <dgm:presLayoutVars>
          <dgm:bulletEnabled val="1"/>
        </dgm:presLayoutVars>
      </dgm:prSet>
      <dgm:spPr/>
      <dgm:t>
        <a:bodyPr/>
        <a:lstStyle/>
        <a:p>
          <a:endParaRPr lang="fr-FR"/>
        </a:p>
      </dgm:t>
    </dgm:pt>
    <dgm:pt modelId="{289060EB-FC94-7847-B551-E1E4D3EE5D79}" type="pres">
      <dgm:prSet presAssocID="{2BB72A30-23E9-044B-BEAC-4D4A88C622B6}" presName="sibTrans" presStyleCnt="0"/>
      <dgm:spPr/>
    </dgm:pt>
    <dgm:pt modelId="{D847E955-2729-E844-B735-024B1B23EF71}" type="pres">
      <dgm:prSet presAssocID="{A23CCE35-E667-E040-8533-417FD09FC2A3}" presName="node" presStyleLbl="alignAccFollowNode1" presStyleIdx="1" presStyleCnt="4">
        <dgm:presLayoutVars>
          <dgm:bulletEnabled val="1"/>
        </dgm:presLayoutVars>
      </dgm:prSet>
      <dgm:spPr/>
      <dgm:t>
        <a:bodyPr/>
        <a:lstStyle/>
        <a:p>
          <a:endParaRPr lang="fr-FR"/>
        </a:p>
      </dgm:t>
    </dgm:pt>
    <dgm:pt modelId="{820760A2-07ED-0842-B022-EEBEDA9C6614}" type="pres">
      <dgm:prSet presAssocID="{2F8AEB2E-B1FF-234D-B44A-265C17875C7A}" presName="vSp" presStyleCnt="0"/>
      <dgm:spPr/>
    </dgm:pt>
    <dgm:pt modelId="{664B2302-1011-6442-BD2C-D19A81785BDB}" type="pres">
      <dgm:prSet presAssocID="{5981D495-2277-ED4A-B5E2-4BE5A09D0152}" presName="horFlow" presStyleCnt="0"/>
      <dgm:spPr/>
    </dgm:pt>
    <dgm:pt modelId="{34658904-7161-E84D-81EF-CBFEFE9C4E00}" type="pres">
      <dgm:prSet presAssocID="{5981D495-2277-ED4A-B5E2-4BE5A09D0152}" presName="bigChev" presStyleLbl="node1" presStyleIdx="1" presStyleCnt="2"/>
      <dgm:spPr/>
      <dgm:t>
        <a:bodyPr/>
        <a:lstStyle/>
        <a:p>
          <a:endParaRPr lang="fr-FR"/>
        </a:p>
      </dgm:t>
    </dgm:pt>
    <dgm:pt modelId="{2BF26A03-E5B8-1147-A70A-7A41ADAAE03D}" type="pres">
      <dgm:prSet presAssocID="{EED20D75-427F-E34D-BF24-8174DEF40A32}" presName="parTrans" presStyleCnt="0"/>
      <dgm:spPr/>
    </dgm:pt>
    <dgm:pt modelId="{E8CEEB0B-041A-F946-BF8C-B9CA3C88830F}" type="pres">
      <dgm:prSet presAssocID="{83DFA1B7-1F51-B541-AC9B-496E7199E9DC}" presName="node" presStyleLbl="alignAccFollowNode1" presStyleIdx="2" presStyleCnt="4">
        <dgm:presLayoutVars>
          <dgm:bulletEnabled val="1"/>
        </dgm:presLayoutVars>
      </dgm:prSet>
      <dgm:spPr/>
      <dgm:t>
        <a:bodyPr/>
        <a:lstStyle/>
        <a:p>
          <a:endParaRPr lang="fr-FR"/>
        </a:p>
      </dgm:t>
    </dgm:pt>
    <dgm:pt modelId="{47C3973C-B153-7F48-8BAB-AFD2DAD12116}" type="pres">
      <dgm:prSet presAssocID="{D89E0539-DE28-8F4D-9B28-49EF97B12FB3}" presName="sibTrans" presStyleCnt="0"/>
      <dgm:spPr/>
    </dgm:pt>
    <dgm:pt modelId="{2AF91B81-7E0F-C64B-9D8B-6F383348258D}" type="pres">
      <dgm:prSet presAssocID="{C9AFAD75-1C17-C842-8906-3A6E08265D4D}" presName="node" presStyleLbl="alignAccFollowNode1" presStyleIdx="3" presStyleCnt="4">
        <dgm:presLayoutVars>
          <dgm:bulletEnabled val="1"/>
        </dgm:presLayoutVars>
      </dgm:prSet>
      <dgm:spPr/>
      <dgm:t>
        <a:bodyPr/>
        <a:lstStyle/>
        <a:p>
          <a:endParaRPr lang="fr-FR"/>
        </a:p>
      </dgm:t>
    </dgm:pt>
  </dgm:ptLst>
  <dgm:cxnLst>
    <dgm:cxn modelId="{E9FB5ABA-6EF5-C042-9AB2-35EE0B354396}" srcId="{5981D495-2277-ED4A-B5E2-4BE5A09D0152}" destId="{C9AFAD75-1C17-C842-8906-3A6E08265D4D}" srcOrd="1" destOrd="0" parTransId="{B0F626AB-CE91-2D40-9B27-033B55B0E488}" sibTransId="{ED45341A-63BB-EB47-AD5C-F8B14880A498}"/>
    <dgm:cxn modelId="{1EB5EF04-C040-F049-B561-9D9961E67B1E}" type="presOf" srcId="{2F8AEB2E-B1FF-234D-B44A-265C17875C7A}" destId="{3C1AD69A-EB8D-B04E-814F-383D07E4D043}" srcOrd="0" destOrd="0" presId="urn:microsoft.com/office/officeart/2005/8/layout/lProcess3"/>
    <dgm:cxn modelId="{5B005EEF-93B6-9E47-8D08-D239CF1F1738}" type="presOf" srcId="{C9AFAD75-1C17-C842-8906-3A6E08265D4D}" destId="{2AF91B81-7E0F-C64B-9D8B-6F383348258D}" srcOrd="0" destOrd="0" presId="urn:microsoft.com/office/officeart/2005/8/layout/lProcess3"/>
    <dgm:cxn modelId="{03D3B0BF-C187-2A48-AB64-A2F9BAF1F266}" srcId="{F092030A-25E1-E84E-9FEB-D7635B2C3529}" destId="{5981D495-2277-ED4A-B5E2-4BE5A09D0152}" srcOrd="1" destOrd="0" parTransId="{0CF0B19F-2788-D94C-9083-11D5F5DCEEC1}" sibTransId="{00A6D9BF-97C3-9C43-9C95-4367513D5B08}"/>
    <dgm:cxn modelId="{60F6DD44-9539-854F-BA54-56F71698D55E}" type="presOf" srcId="{5981D495-2277-ED4A-B5E2-4BE5A09D0152}" destId="{34658904-7161-E84D-81EF-CBFEFE9C4E00}" srcOrd="0" destOrd="0" presId="urn:microsoft.com/office/officeart/2005/8/layout/lProcess3"/>
    <dgm:cxn modelId="{E6FF9C1E-81B8-CC42-9F6A-92C46900F7C5}" type="presOf" srcId="{A23CCE35-E667-E040-8533-417FD09FC2A3}" destId="{D847E955-2729-E844-B735-024B1B23EF71}" srcOrd="0" destOrd="0" presId="urn:microsoft.com/office/officeart/2005/8/layout/lProcess3"/>
    <dgm:cxn modelId="{2E451116-EC42-F84E-8D77-9E8652C2EA97}" srcId="{2F8AEB2E-B1FF-234D-B44A-265C17875C7A}" destId="{A23CCE35-E667-E040-8533-417FD09FC2A3}" srcOrd="1" destOrd="0" parTransId="{822D970E-CB94-6649-A160-03236EE15CBA}" sibTransId="{B1D4D81B-3D46-394C-9DA0-DD8F7243DFBB}"/>
    <dgm:cxn modelId="{293481F0-B583-334E-990B-E739BC51681B}" srcId="{F092030A-25E1-E84E-9FEB-D7635B2C3529}" destId="{2F8AEB2E-B1FF-234D-B44A-265C17875C7A}" srcOrd="0" destOrd="0" parTransId="{C5DD39A5-0298-144D-A4AC-664B39D14876}" sibTransId="{CF8401F4-0B11-9444-A613-BA699C50E89F}"/>
    <dgm:cxn modelId="{F220AA4E-F344-394E-BF4D-2A3B7C1CC9B5}" srcId="{2F8AEB2E-B1FF-234D-B44A-265C17875C7A}" destId="{BAFF18E3-5986-DF4C-9103-7104E3F9C9C2}" srcOrd="0" destOrd="0" parTransId="{1F2EB4A6-EA69-9140-A917-B661941B36E4}" sibTransId="{2BB72A30-23E9-044B-BEAC-4D4A88C622B6}"/>
    <dgm:cxn modelId="{44B7DCF7-D76A-B04D-AD2D-4E713FA6E326}" type="presOf" srcId="{83DFA1B7-1F51-B541-AC9B-496E7199E9DC}" destId="{E8CEEB0B-041A-F946-BF8C-B9CA3C88830F}" srcOrd="0" destOrd="0" presId="urn:microsoft.com/office/officeart/2005/8/layout/lProcess3"/>
    <dgm:cxn modelId="{72DCEA43-F5E6-D54E-9065-C76FC52F14DD}" type="presOf" srcId="{BAFF18E3-5986-DF4C-9103-7104E3F9C9C2}" destId="{A6A7B49B-8C60-E84D-9187-5F9112826A59}" srcOrd="0" destOrd="0" presId="urn:microsoft.com/office/officeart/2005/8/layout/lProcess3"/>
    <dgm:cxn modelId="{5B3BA400-B746-A14B-A519-35B4520DBA45}" srcId="{5981D495-2277-ED4A-B5E2-4BE5A09D0152}" destId="{83DFA1B7-1F51-B541-AC9B-496E7199E9DC}" srcOrd="0" destOrd="0" parTransId="{EED20D75-427F-E34D-BF24-8174DEF40A32}" sibTransId="{D89E0539-DE28-8F4D-9B28-49EF97B12FB3}"/>
    <dgm:cxn modelId="{675599E5-D85F-8240-93A7-9CFB9EF7D7BE}" type="presOf" srcId="{F092030A-25E1-E84E-9FEB-D7635B2C3529}" destId="{B9CF0363-FB99-2B41-8565-583FF3BF9E79}" srcOrd="0" destOrd="0" presId="urn:microsoft.com/office/officeart/2005/8/layout/lProcess3"/>
    <dgm:cxn modelId="{025E909B-3C35-6440-8483-B49B7EF49F7A}" type="presParOf" srcId="{B9CF0363-FB99-2B41-8565-583FF3BF9E79}" destId="{07F36577-94CD-5B46-B91D-5C6A239D440C}" srcOrd="0" destOrd="0" presId="urn:microsoft.com/office/officeart/2005/8/layout/lProcess3"/>
    <dgm:cxn modelId="{2086B3A5-792B-4946-BFE1-A1DCF4C08C96}" type="presParOf" srcId="{07F36577-94CD-5B46-B91D-5C6A239D440C}" destId="{3C1AD69A-EB8D-B04E-814F-383D07E4D043}" srcOrd="0" destOrd="0" presId="urn:microsoft.com/office/officeart/2005/8/layout/lProcess3"/>
    <dgm:cxn modelId="{EEFDC3F1-C2CF-1B49-BF68-412D3895F0F2}" type="presParOf" srcId="{07F36577-94CD-5B46-B91D-5C6A239D440C}" destId="{351DE403-199C-864F-9CC9-B0538C9DA58B}" srcOrd="1" destOrd="0" presId="urn:microsoft.com/office/officeart/2005/8/layout/lProcess3"/>
    <dgm:cxn modelId="{24B43440-865E-5A4E-9295-AA46DD8DBCD9}" type="presParOf" srcId="{07F36577-94CD-5B46-B91D-5C6A239D440C}" destId="{A6A7B49B-8C60-E84D-9187-5F9112826A59}" srcOrd="2" destOrd="0" presId="urn:microsoft.com/office/officeart/2005/8/layout/lProcess3"/>
    <dgm:cxn modelId="{AFF41ECE-68E8-3640-A2F4-5C5E873FEFE4}" type="presParOf" srcId="{07F36577-94CD-5B46-B91D-5C6A239D440C}" destId="{289060EB-FC94-7847-B551-E1E4D3EE5D79}" srcOrd="3" destOrd="0" presId="urn:microsoft.com/office/officeart/2005/8/layout/lProcess3"/>
    <dgm:cxn modelId="{FC6481C1-278C-504B-B237-04EDD0169CF7}" type="presParOf" srcId="{07F36577-94CD-5B46-B91D-5C6A239D440C}" destId="{D847E955-2729-E844-B735-024B1B23EF71}" srcOrd="4" destOrd="0" presId="urn:microsoft.com/office/officeart/2005/8/layout/lProcess3"/>
    <dgm:cxn modelId="{5CD880BE-96FD-C343-8401-27E5BF3D1D29}" type="presParOf" srcId="{B9CF0363-FB99-2B41-8565-583FF3BF9E79}" destId="{820760A2-07ED-0842-B022-EEBEDA9C6614}" srcOrd="1" destOrd="0" presId="urn:microsoft.com/office/officeart/2005/8/layout/lProcess3"/>
    <dgm:cxn modelId="{0B516184-9983-2447-BF8E-C079E50F6644}" type="presParOf" srcId="{B9CF0363-FB99-2B41-8565-583FF3BF9E79}" destId="{664B2302-1011-6442-BD2C-D19A81785BDB}" srcOrd="2" destOrd="0" presId="urn:microsoft.com/office/officeart/2005/8/layout/lProcess3"/>
    <dgm:cxn modelId="{DC903991-A8F9-E740-A3D0-9B39A42A51BA}" type="presParOf" srcId="{664B2302-1011-6442-BD2C-D19A81785BDB}" destId="{34658904-7161-E84D-81EF-CBFEFE9C4E00}" srcOrd="0" destOrd="0" presId="urn:microsoft.com/office/officeart/2005/8/layout/lProcess3"/>
    <dgm:cxn modelId="{E60A2C31-0A5D-674D-A8FF-E34F36A52A37}" type="presParOf" srcId="{664B2302-1011-6442-BD2C-D19A81785BDB}" destId="{2BF26A03-E5B8-1147-A70A-7A41ADAAE03D}" srcOrd="1" destOrd="0" presId="urn:microsoft.com/office/officeart/2005/8/layout/lProcess3"/>
    <dgm:cxn modelId="{4721C7F5-CCF3-E348-957B-A8088530788E}" type="presParOf" srcId="{664B2302-1011-6442-BD2C-D19A81785BDB}" destId="{E8CEEB0B-041A-F946-BF8C-B9CA3C88830F}" srcOrd="2" destOrd="0" presId="urn:microsoft.com/office/officeart/2005/8/layout/lProcess3"/>
    <dgm:cxn modelId="{586BABF6-917E-8847-8E4F-4F99DB9FA248}" type="presParOf" srcId="{664B2302-1011-6442-BD2C-D19A81785BDB}" destId="{47C3973C-B153-7F48-8BAB-AFD2DAD12116}" srcOrd="3" destOrd="0" presId="urn:microsoft.com/office/officeart/2005/8/layout/lProcess3"/>
    <dgm:cxn modelId="{DE44B835-A302-FF4A-839D-EDDDBB10F2C3}" type="presParOf" srcId="{664B2302-1011-6442-BD2C-D19A81785BDB}" destId="{2AF91B81-7E0F-C64B-9D8B-6F383348258D}"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BC5CC-989A-FE43-8107-B691187F6473}">
      <dsp:nvSpPr>
        <dsp:cNvPr id="0" name=""/>
        <dsp:cNvSpPr/>
      </dsp:nvSpPr>
      <dsp:spPr>
        <a:xfrm>
          <a:off x="0" y="1394253"/>
          <a:ext cx="81280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3DBAB0-238D-C14A-9A96-1C755472DC4F}">
      <dsp:nvSpPr>
        <dsp:cNvPr id="0" name=""/>
        <dsp:cNvSpPr/>
      </dsp:nvSpPr>
      <dsp:spPr>
        <a:xfrm>
          <a:off x="406400" y="1010493"/>
          <a:ext cx="56896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155700">
            <a:lnSpc>
              <a:spcPct val="90000"/>
            </a:lnSpc>
            <a:spcBef>
              <a:spcPct val="0"/>
            </a:spcBef>
            <a:spcAft>
              <a:spcPct val="35000"/>
            </a:spcAft>
          </a:pPr>
          <a:r>
            <a:rPr lang="fr-FR" sz="2600" kern="1200" dirty="0"/>
            <a:t>est "posé" = manifestation de volonté</a:t>
          </a:r>
        </a:p>
      </dsp:txBody>
      <dsp:txXfrm>
        <a:off x="443867" y="1047960"/>
        <a:ext cx="5614666" cy="692586"/>
      </dsp:txXfrm>
    </dsp:sp>
    <dsp:sp modelId="{D1AB0F73-7EA6-264A-8516-75413831BEAE}">
      <dsp:nvSpPr>
        <dsp:cNvPr id="0" name=""/>
        <dsp:cNvSpPr/>
      </dsp:nvSpPr>
      <dsp:spPr>
        <a:xfrm>
          <a:off x="0" y="2573613"/>
          <a:ext cx="81280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0A6538-248E-BF45-9BFE-A8153C641C4F}">
      <dsp:nvSpPr>
        <dsp:cNvPr id="0" name=""/>
        <dsp:cNvSpPr/>
      </dsp:nvSpPr>
      <dsp:spPr>
        <a:xfrm>
          <a:off x="406400" y="2189853"/>
          <a:ext cx="56896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155700">
            <a:lnSpc>
              <a:spcPct val="90000"/>
            </a:lnSpc>
            <a:spcBef>
              <a:spcPct val="0"/>
            </a:spcBef>
            <a:spcAft>
              <a:spcPct val="35000"/>
            </a:spcAft>
          </a:pPr>
          <a:r>
            <a:rPr lang="fr-FR" sz="2600" kern="1200" dirty="0"/>
            <a:t>obéit à un pedigree</a:t>
          </a:r>
        </a:p>
      </dsp:txBody>
      <dsp:txXfrm>
        <a:off x="443867" y="2227320"/>
        <a:ext cx="5614666" cy="692586"/>
      </dsp:txXfrm>
    </dsp:sp>
    <dsp:sp modelId="{43E9DD6F-81FC-3649-91EA-F191C3F6B7A7}">
      <dsp:nvSpPr>
        <dsp:cNvPr id="0" name=""/>
        <dsp:cNvSpPr/>
      </dsp:nvSpPr>
      <dsp:spPr>
        <a:xfrm>
          <a:off x="0" y="3752973"/>
          <a:ext cx="81280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BABACE-8950-BD4C-AF10-2B86A40008CA}">
      <dsp:nvSpPr>
        <dsp:cNvPr id="0" name=""/>
        <dsp:cNvSpPr/>
      </dsp:nvSpPr>
      <dsp:spPr>
        <a:xfrm>
          <a:off x="406400" y="3369213"/>
          <a:ext cx="56896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155700">
            <a:lnSpc>
              <a:spcPct val="90000"/>
            </a:lnSpc>
            <a:spcBef>
              <a:spcPct val="0"/>
            </a:spcBef>
            <a:spcAft>
              <a:spcPct val="35000"/>
            </a:spcAft>
          </a:pPr>
          <a:r>
            <a:rPr lang="fr-FR" sz="2600" kern="1200" dirty="0"/>
            <a:t>distinction ACTE/NORME </a:t>
          </a:r>
        </a:p>
      </dsp:txBody>
      <dsp:txXfrm>
        <a:off x="443867" y="3406680"/>
        <a:ext cx="561466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AD69A-EB8D-B04E-814F-383D07E4D043}">
      <dsp:nvSpPr>
        <dsp:cNvPr id="0" name=""/>
        <dsp:cNvSpPr/>
      </dsp:nvSpPr>
      <dsp:spPr>
        <a:xfrm>
          <a:off x="2817" y="312107"/>
          <a:ext cx="4354115" cy="1741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lvl="0" algn="ctr" defTabSz="2178050">
            <a:lnSpc>
              <a:spcPct val="90000"/>
            </a:lnSpc>
            <a:spcBef>
              <a:spcPct val="0"/>
            </a:spcBef>
            <a:spcAft>
              <a:spcPct val="35000"/>
            </a:spcAft>
          </a:pPr>
          <a:r>
            <a:rPr lang="fr-FR" sz="4900" kern="1200" dirty="0"/>
            <a:t>principe de fidélité</a:t>
          </a:r>
        </a:p>
      </dsp:txBody>
      <dsp:txXfrm>
        <a:off x="873640" y="312107"/>
        <a:ext cx="2612469" cy="1741646"/>
      </dsp:txXfrm>
    </dsp:sp>
    <dsp:sp modelId="{A6A7B49B-8C60-E84D-9187-5F9112826A59}">
      <dsp:nvSpPr>
        <dsp:cNvPr id="0" name=""/>
        <dsp:cNvSpPr/>
      </dsp:nvSpPr>
      <dsp:spPr>
        <a:xfrm>
          <a:off x="3790898" y="460147"/>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lvl="0" algn="ctr" defTabSz="1200150">
            <a:lnSpc>
              <a:spcPct val="90000"/>
            </a:lnSpc>
            <a:spcBef>
              <a:spcPct val="0"/>
            </a:spcBef>
            <a:spcAft>
              <a:spcPct val="35000"/>
            </a:spcAft>
          </a:pPr>
          <a:r>
            <a:rPr lang="fr-FR" sz="2700" kern="1200" dirty="0"/>
            <a:t>Juge bouche de la loi </a:t>
          </a:r>
        </a:p>
      </dsp:txBody>
      <dsp:txXfrm>
        <a:off x="4513681" y="460147"/>
        <a:ext cx="2168349" cy="1445566"/>
      </dsp:txXfrm>
    </dsp:sp>
    <dsp:sp modelId="{D847E955-2729-E844-B735-024B1B23EF71}">
      <dsp:nvSpPr>
        <dsp:cNvPr id="0" name=""/>
        <dsp:cNvSpPr/>
      </dsp:nvSpPr>
      <dsp:spPr>
        <a:xfrm>
          <a:off x="6898866" y="460147"/>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lvl="0" algn="ctr" defTabSz="1200150">
            <a:lnSpc>
              <a:spcPct val="90000"/>
            </a:lnSpc>
            <a:spcBef>
              <a:spcPct val="0"/>
            </a:spcBef>
            <a:spcAft>
              <a:spcPct val="35000"/>
            </a:spcAft>
          </a:pPr>
          <a:r>
            <a:rPr lang="fr-FR" sz="2700" kern="1200" dirty="0"/>
            <a:t>Acte de connaissance</a:t>
          </a:r>
        </a:p>
      </dsp:txBody>
      <dsp:txXfrm>
        <a:off x="7621649" y="460147"/>
        <a:ext cx="2168349" cy="1445566"/>
      </dsp:txXfrm>
    </dsp:sp>
    <dsp:sp modelId="{34658904-7161-E84D-81EF-CBFEFE9C4E00}">
      <dsp:nvSpPr>
        <dsp:cNvPr id="0" name=""/>
        <dsp:cNvSpPr/>
      </dsp:nvSpPr>
      <dsp:spPr>
        <a:xfrm>
          <a:off x="2817" y="2297584"/>
          <a:ext cx="4354115" cy="1741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lvl="0" algn="ctr" defTabSz="2178050">
            <a:lnSpc>
              <a:spcPct val="90000"/>
            </a:lnSpc>
            <a:spcBef>
              <a:spcPct val="0"/>
            </a:spcBef>
            <a:spcAft>
              <a:spcPct val="35000"/>
            </a:spcAft>
          </a:pPr>
          <a:r>
            <a:rPr lang="fr-FR" sz="4900" kern="1200" dirty="0"/>
            <a:t>Principe de liberté</a:t>
          </a:r>
        </a:p>
      </dsp:txBody>
      <dsp:txXfrm>
        <a:off x="873640" y="2297584"/>
        <a:ext cx="2612469" cy="1741646"/>
      </dsp:txXfrm>
    </dsp:sp>
    <dsp:sp modelId="{E8CEEB0B-041A-F946-BF8C-B9CA3C88830F}">
      <dsp:nvSpPr>
        <dsp:cNvPr id="0" name=""/>
        <dsp:cNvSpPr/>
      </dsp:nvSpPr>
      <dsp:spPr>
        <a:xfrm>
          <a:off x="3790898" y="2445624"/>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lvl="0" algn="ctr" defTabSz="1200150">
            <a:lnSpc>
              <a:spcPct val="90000"/>
            </a:lnSpc>
            <a:spcBef>
              <a:spcPct val="0"/>
            </a:spcBef>
            <a:spcAft>
              <a:spcPct val="35000"/>
            </a:spcAft>
          </a:pPr>
          <a:r>
            <a:rPr lang="fr-FR" sz="2700" kern="1200" dirty="0"/>
            <a:t>Théorie réaliste de l’interprétation </a:t>
          </a:r>
        </a:p>
      </dsp:txBody>
      <dsp:txXfrm>
        <a:off x="4513681" y="2445624"/>
        <a:ext cx="2168349" cy="1445566"/>
      </dsp:txXfrm>
    </dsp:sp>
    <dsp:sp modelId="{2AF91B81-7E0F-C64B-9D8B-6F383348258D}">
      <dsp:nvSpPr>
        <dsp:cNvPr id="0" name=""/>
        <dsp:cNvSpPr/>
      </dsp:nvSpPr>
      <dsp:spPr>
        <a:xfrm>
          <a:off x="6898866" y="2445624"/>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lvl="0" algn="ctr" defTabSz="1200150">
            <a:lnSpc>
              <a:spcPct val="90000"/>
            </a:lnSpc>
            <a:spcBef>
              <a:spcPct val="0"/>
            </a:spcBef>
            <a:spcAft>
              <a:spcPct val="35000"/>
            </a:spcAft>
          </a:pPr>
          <a:r>
            <a:rPr lang="fr-FR" sz="2700" kern="1200" dirty="0"/>
            <a:t>Acte de volonté </a:t>
          </a:r>
        </a:p>
      </dsp:txBody>
      <dsp:txXfrm>
        <a:off x="7621649" y="2445624"/>
        <a:ext cx="2168349" cy="1445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E8C69-3A45-B244-AB8F-BA42BB3CA823}">
      <dsp:nvSpPr>
        <dsp:cNvPr id="0" name=""/>
        <dsp:cNvSpPr/>
      </dsp:nvSpPr>
      <dsp:spPr>
        <a:xfrm>
          <a:off x="9242"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r-FR" sz="3400" kern="1200" dirty="0"/>
            <a:t>fidélité</a:t>
          </a:r>
        </a:p>
      </dsp:txBody>
      <dsp:txXfrm>
        <a:off x="57787" y="1395494"/>
        <a:ext cx="2665308" cy="1560349"/>
      </dsp:txXfrm>
    </dsp:sp>
    <dsp:sp modelId="{B58AC0F1-6C2E-3F46-923B-92E4C640E825}">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a:p>
      </dsp:txBody>
      <dsp:txXfrm>
        <a:off x="3047880" y="1970146"/>
        <a:ext cx="409940" cy="411044"/>
      </dsp:txXfrm>
    </dsp:sp>
    <dsp:sp modelId="{E0DEBC3E-A558-4E47-B2C6-AE4F8AFD77E3}">
      <dsp:nvSpPr>
        <dsp:cNvPr id="0" name=""/>
        <dsp:cNvSpPr/>
      </dsp:nvSpPr>
      <dsp:spPr>
        <a:xfrm>
          <a:off x="3876600"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r-FR" sz="3400" kern="1200" dirty="0"/>
            <a:t>Situation interprétative</a:t>
          </a:r>
        </a:p>
      </dsp:txBody>
      <dsp:txXfrm>
        <a:off x="3925145" y="1395494"/>
        <a:ext cx="2665308" cy="1560349"/>
      </dsp:txXfrm>
    </dsp:sp>
    <dsp:sp modelId="{5EA7C5B9-341E-AA42-A480-622ED3AE152C}">
      <dsp:nvSpPr>
        <dsp:cNvPr id="0" name=""/>
        <dsp:cNvSpPr/>
      </dsp:nvSpPr>
      <dsp:spPr>
        <a:xfrm rot="10800000">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a:p>
      </dsp:txBody>
      <dsp:txXfrm>
        <a:off x="7090927" y="1970146"/>
        <a:ext cx="409940" cy="411044"/>
      </dsp:txXfrm>
    </dsp:sp>
    <dsp:sp modelId="{2945E10C-6085-5E41-B906-72324B319B73}">
      <dsp:nvSpPr>
        <dsp:cNvPr id="0" name=""/>
        <dsp:cNvSpPr/>
      </dsp:nvSpPr>
      <dsp:spPr>
        <a:xfrm>
          <a:off x="7743958"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r-FR" sz="3400" kern="1200" dirty="0"/>
            <a:t>liberté</a:t>
          </a:r>
        </a:p>
      </dsp:txBody>
      <dsp:txXfrm>
        <a:off x="7792503" y="1395494"/>
        <a:ext cx="2665308" cy="15603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AD69A-EB8D-B04E-814F-383D07E4D043}">
      <dsp:nvSpPr>
        <dsp:cNvPr id="0" name=""/>
        <dsp:cNvSpPr/>
      </dsp:nvSpPr>
      <dsp:spPr>
        <a:xfrm>
          <a:off x="2817" y="312107"/>
          <a:ext cx="4354115" cy="1741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lvl="0" algn="ctr" defTabSz="2178050">
            <a:lnSpc>
              <a:spcPct val="90000"/>
            </a:lnSpc>
            <a:spcBef>
              <a:spcPct val="0"/>
            </a:spcBef>
            <a:spcAft>
              <a:spcPct val="35000"/>
            </a:spcAft>
          </a:pPr>
          <a:r>
            <a:rPr lang="fr-FR" sz="4900" kern="1200" dirty="0"/>
            <a:t>principe de fidélité</a:t>
          </a:r>
        </a:p>
      </dsp:txBody>
      <dsp:txXfrm>
        <a:off x="873640" y="312107"/>
        <a:ext cx="2612469" cy="1741646"/>
      </dsp:txXfrm>
    </dsp:sp>
    <dsp:sp modelId="{A6A7B49B-8C60-E84D-9187-5F9112826A59}">
      <dsp:nvSpPr>
        <dsp:cNvPr id="0" name=""/>
        <dsp:cNvSpPr/>
      </dsp:nvSpPr>
      <dsp:spPr>
        <a:xfrm>
          <a:off x="3790898" y="460147"/>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lvl="0" algn="ctr" defTabSz="1200150">
            <a:lnSpc>
              <a:spcPct val="90000"/>
            </a:lnSpc>
            <a:spcBef>
              <a:spcPct val="0"/>
            </a:spcBef>
            <a:spcAft>
              <a:spcPct val="35000"/>
            </a:spcAft>
          </a:pPr>
          <a:r>
            <a:rPr lang="fr-FR" sz="2700" kern="1200" dirty="0"/>
            <a:t>Juge bouche de la loi </a:t>
          </a:r>
        </a:p>
      </dsp:txBody>
      <dsp:txXfrm>
        <a:off x="4513681" y="460147"/>
        <a:ext cx="2168349" cy="1445566"/>
      </dsp:txXfrm>
    </dsp:sp>
    <dsp:sp modelId="{D847E955-2729-E844-B735-024B1B23EF71}">
      <dsp:nvSpPr>
        <dsp:cNvPr id="0" name=""/>
        <dsp:cNvSpPr/>
      </dsp:nvSpPr>
      <dsp:spPr>
        <a:xfrm>
          <a:off x="6898866" y="460147"/>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lvl="0" algn="ctr" defTabSz="1200150">
            <a:lnSpc>
              <a:spcPct val="90000"/>
            </a:lnSpc>
            <a:spcBef>
              <a:spcPct val="0"/>
            </a:spcBef>
            <a:spcAft>
              <a:spcPct val="35000"/>
            </a:spcAft>
          </a:pPr>
          <a:r>
            <a:rPr lang="fr-FR" sz="2700" kern="1200" dirty="0"/>
            <a:t>Acte de connaissance</a:t>
          </a:r>
        </a:p>
      </dsp:txBody>
      <dsp:txXfrm>
        <a:off x="7621649" y="460147"/>
        <a:ext cx="2168349" cy="1445566"/>
      </dsp:txXfrm>
    </dsp:sp>
    <dsp:sp modelId="{34658904-7161-E84D-81EF-CBFEFE9C4E00}">
      <dsp:nvSpPr>
        <dsp:cNvPr id="0" name=""/>
        <dsp:cNvSpPr/>
      </dsp:nvSpPr>
      <dsp:spPr>
        <a:xfrm>
          <a:off x="2817" y="2297584"/>
          <a:ext cx="4354115" cy="1741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lvl="0" algn="ctr" defTabSz="2178050">
            <a:lnSpc>
              <a:spcPct val="90000"/>
            </a:lnSpc>
            <a:spcBef>
              <a:spcPct val="0"/>
            </a:spcBef>
            <a:spcAft>
              <a:spcPct val="35000"/>
            </a:spcAft>
          </a:pPr>
          <a:r>
            <a:rPr lang="fr-FR" sz="4900" kern="1200" dirty="0"/>
            <a:t>Principe de liberté</a:t>
          </a:r>
        </a:p>
      </dsp:txBody>
      <dsp:txXfrm>
        <a:off x="873640" y="2297584"/>
        <a:ext cx="2612469" cy="1741646"/>
      </dsp:txXfrm>
    </dsp:sp>
    <dsp:sp modelId="{E8CEEB0B-041A-F946-BF8C-B9CA3C88830F}">
      <dsp:nvSpPr>
        <dsp:cNvPr id="0" name=""/>
        <dsp:cNvSpPr/>
      </dsp:nvSpPr>
      <dsp:spPr>
        <a:xfrm>
          <a:off x="3790898" y="2445624"/>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lvl="0" algn="ctr" defTabSz="1200150">
            <a:lnSpc>
              <a:spcPct val="90000"/>
            </a:lnSpc>
            <a:spcBef>
              <a:spcPct val="0"/>
            </a:spcBef>
            <a:spcAft>
              <a:spcPct val="35000"/>
            </a:spcAft>
          </a:pPr>
          <a:r>
            <a:rPr lang="fr-FR" sz="2700" kern="1200" dirty="0"/>
            <a:t>Théorie réaliste de l’interprétation </a:t>
          </a:r>
        </a:p>
      </dsp:txBody>
      <dsp:txXfrm>
        <a:off x="4513681" y="2445624"/>
        <a:ext cx="2168349" cy="1445566"/>
      </dsp:txXfrm>
    </dsp:sp>
    <dsp:sp modelId="{2AF91B81-7E0F-C64B-9D8B-6F383348258D}">
      <dsp:nvSpPr>
        <dsp:cNvPr id="0" name=""/>
        <dsp:cNvSpPr/>
      </dsp:nvSpPr>
      <dsp:spPr>
        <a:xfrm>
          <a:off x="6898866" y="2445624"/>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lvl="0" algn="ctr" defTabSz="1200150">
            <a:lnSpc>
              <a:spcPct val="90000"/>
            </a:lnSpc>
            <a:spcBef>
              <a:spcPct val="0"/>
            </a:spcBef>
            <a:spcAft>
              <a:spcPct val="35000"/>
            </a:spcAft>
          </a:pPr>
          <a:r>
            <a:rPr lang="fr-FR" sz="2700" kern="1200" dirty="0"/>
            <a:t>Acte de volonté </a:t>
          </a:r>
        </a:p>
      </dsp:txBody>
      <dsp:txXfrm>
        <a:off x="7621649" y="2445624"/>
        <a:ext cx="2168349" cy="144556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7967C-89CD-0541-BE4E-C516E55E260C}" type="datetimeFigureOut">
              <a:rPr lang="fr-FR" smtClean="0"/>
              <a:t>21/02/2023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BBA4A-1ECB-4340-8899-B8C881BE8B7A}" type="slidenum">
              <a:rPr lang="fr-FR" smtClean="0"/>
              <a:t>‹N°›</a:t>
            </a:fld>
            <a:endParaRPr lang="fr-FR"/>
          </a:p>
        </p:txBody>
      </p:sp>
    </p:spTree>
    <p:extLst>
      <p:ext uri="{BB962C8B-B14F-4D97-AF65-F5344CB8AC3E}">
        <p14:creationId xmlns:p14="http://schemas.microsoft.com/office/powerpoint/2010/main" val="2688523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8C8E51A3-EBC8-8C43-B181-F6141EE7912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3F0B377-230C-BA4B-B1C5-0D7FAC1AF0EE}" type="slidenum">
              <a:rPr lang="fr-FR" altLang="fr-FR">
                <a:latin typeface="Verdana" panose="020B0604030504040204" pitchFamily="34" charset="0"/>
              </a:rPr>
              <a:pPr>
                <a:spcBef>
                  <a:spcPct val="0"/>
                </a:spcBef>
              </a:pPr>
              <a:t>2</a:t>
            </a:fld>
            <a:endParaRPr lang="fr-FR" altLang="fr-FR">
              <a:latin typeface="Verdana" panose="020B0604030504040204" pitchFamily="34" charset="0"/>
            </a:endParaRPr>
          </a:p>
        </p:txBody>
      </p:sp>
      <p:sp>
        <p:nvSpPr>
          <p:cNvPr id="15362" name="Rectangle 2">
            <a:extLst>
              <a:ext uri="{FF2B5EF4-FFF2-40B4-BE49-F238E27FC236}">
                <a16:creationId xmlns:a16="http://schemas.microsoft.com/office/drawing/2014/main" id="{24344D89-BC03-F74A-8FD3-69CBD316CCAA}"/>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37DDFEBD-C498-DB43-A530-666CBD7742CD}"/>
              </a:ext>
            </a:extLst>
          </p:cNvPr>
          <p:cNvSpPr>
            <a:spLocks noGrp="1" noChangeArrowheads="1"/>
          </p:cNvSpPr>
          <p:nvPr>
            <p:ph type="body" idx="1"/>
          </p:nvPr>
        </p:nvSpPr>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1971110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D7463539-CBC7-F14B-9B39-520C0E60BECD}"/>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2820F0C6-CE16-7947-9250-1D4492F8072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Tree>
    <p:extLst>
      <p:ext uri="{BB962C8B-B14F-4D97-AF65-F5344CB8AC3E}">
        <p14:creationId xmlns:p14="http://schemas.microsoft.com/office/powerpoint/2010/main" val="175218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71E8E74-FA87-BF49-9B9B-5AE7476DB409}" type="slidenum">
              <a:rPr lang="fr-FR" smtClean="0"/>
              <a:t>22</a:t>
            </a:fld>
            <a:endParaRPr lang="fr-FR"/>
          </a:p>
        </p:txBody>
      </p:sp>
    </p:spTree>
    <p:extLst>
      <p:ext uri="{BB962C8B-B14F-4D97-AF65-F5344CB8AC3E}">
        <p14:creationId xmlns:p14="http://schemas.microsoft.com/office/powerpoint/2010/main" val="335819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71E8E74-FA87-BF49-9B9B-5AE7476DB409}" type="slidenum">
              <a:rPr lang="fr-FR" smtClean="0"/>
              <a:t>31</a:t>
            </a:fld>
            <a:endParaRPr lang="fr-FR"/>
          </a:p>
        </p:txBody>
      </p:sp>
    </p:spTree>
    <p:extLst>
      <p:ext uri="{BB962C8B-B14F-4D97-AF65-F5344CB8AC3E}">
        <p14:creationId xmlns:p14="http://schemas.microsoft.com/office/powerpoint/2010/main" val="355938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71E8E74-FA87-BF49-9B9B-5AE7476DB409}" type="slidenum">
              <a:rPr lang="fr-FR" smtClean="0"/>
              <a:t>32</a:t>
            </a:fld>
            <a:endParaRPr lang="fr-FR"/>
          </a:p>
        </p:txBody>
      </p:sp>
    </p:spTree>
    <p:extLst>
      <p:ext uri="{BB962C8B-B14F-4D97-AF65-F5344CB8AC3E}">
        <p14:creationId xmlns:p14="http://schemas.microsoft.com/office/powerpoint/2010/main" val="540379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1EF8B5BC-6824-E04C-9260-8B5F15D834DE}"/>
              </a:ext>
            </a:extLst>
          </p:cNvPr>
          <p:cNvSpPr>
            <a:spLocks noGrp="1" noRot="1" noChangeAspect="1" noChangeArrowheads="1" noTextEdit="1"/>
          </p:cNvSpPr>
          <p:nvPr>
            <p:ph type="sldImg"/>
          </p:nvPr>
        </p:nvSpPr>
        <p:spPr>
          <a:ln/>
        </p:spPr>
      </p:sp>
      <p:sp>
        <p:nvSpPr>
          <p:cNvPr id="61442" name="Rectangle 3">
            <a:extLst>
              <a:ext uri="{FF2B5EF4-FFF2-40B4-BE49-F238E27FC236}">
                <a16:creationId xmlns:a16="http://schemas.microsoft.com/office/drawing/2014/main" id="{2CBA844C-3FD8-7D4B-9DF7-B088EE4FD3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Tree>
    <p:extLst>
      <p:ext uri="{BB962C8B-B14F-4D97-AF65-F5344CB8AC3E}">
        <p14:creationId xmlns:p14="http://schemas.microsoft.com/office/powerpoint/2010/main" val="399933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E16635-4458-024B-B14F-A284E65D6D0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4897D36-278C-5849-BB76-FEECB5D77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BA96435-AF0C-1647-B0BB-49C830504D01}"/>
              </a:ext>
            </a:extLst>
          </p:cNvPr>
          <p:cNvSpPr>
            <a:spLocks noGrp="1"/>
          </p:cNvSpPr>
          <p:nvPr>
            <p:ph type="dt" sz="half" idx="10"/>
          </p:nvPr>
        </p:nvSpPr>
        <p:spPr/>
        <p:txBody>
          <a:bodyPr/>
          <a:lstStyle/>
          <a:p>
            <a:fld id="{3AC6EAE8-AC52-F443-932D-29D0011FF48E}" type="datetimeFigureOut">
              <a:rPr lang="fr-FR" smtClean="0"/>
              <a:t>21/02/2023</a:t>
            </a:fld>
            <a:endParaRPr lang="fr-FR"/>
          </a:p>
        </p:txBody>
      </p:sp>
      <p:sp>
        <p:nvSpPr>
          <p:cNvPr id="5" name="Espace réservé du pied de page 4">
            <a:extLst>
              <a:ext uri="{FF2B5EF4-FFF2-40B4-BE49-F238E27FC236}">
                <a16:creationId xmlns:a16="http://schemas.microsoft.com/office/drawing/2014/main" id="{7588BB32-CF08-534F-976B-22EFFBA2D6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1BAF6CB-8226-AA48-8B81-CF704354EDCA}"/>
              </a:ext>
            </a:extLst>
          </p:cNvPr>
          <p:cNvSpPr>
            <a:spLocks noGrp="1"/>
          </p:cNvSpPr>
          <p:nvPr>
            <p:ph type="sldNum" sz="quarter" idx="12"/>
          </p:nvPr>
        </p:nvSpPr>
        <p:spPr/>
        <p:txBody>
          <a:bodyPr/>
          <a:lstStyle/>
          <a:p>
            <a:fld id="{DB49A6B0-6643-E644-BBA9-904BA7C09782}" type="slidenum">
              <a:rPr lang="fr-FR" smtClean="0"/>
              <a:t>‹N°›</a:t>
            </a:fld>
            <a:endParaRPr lang="fr-FR"/>
          </a:p>
        </p:txBody>
      </p:sp>
    </p:spTree>
    <p:extLst>
      <p:ext uri="{BB962C8B-B14F-4D97-AF65-F5344CB8AC3E}">
        <p14:creationId xmlns:p14="http://schemas.microsoft.com/office/powerpoint/2010/main" val="265565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168100-7806-1245-A57F-47071D17E30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57F5575-A4A8-6F4F-98A8-F000824FB8B4}"/>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64FB7642-1C06-D646-8505-BE1CE4515E00}"/>
              </a:ext>
            </a:extLst>
          </p:cNvPr>
          <p:cNvSpPr>
            <a:spLocks noGrp="1"/>
          </p:cNvSpPr>
          <p:nvPr>
            <p:ph type="dt" sz="half" idx="10"/>
          </p:nvPr>
        </p:nvSpPr>
        <p:spPr/>
        <p:txBody>
          <a:bodyPr/>
          <a:lstStyle/>
          <a:p>
            <a:fld id="{3AC6EAE8-AC52-F443-932D-29D0011FF48E}" type="datetimeFigureOut">
              <a:rPr lang="fr-FR" smtClean="0"/>
              <a:t>21/02/2023</a:t>
            </a:fld>
            <a:endParaRPr lang="fr-FR"/>
          </a:p>
        </p:txBody>
      </p:sp>
      <p:sp>
        <p:nvSpPr>
          <p:cNvPr id="5" name="Espace réservé du pied de page 4">
            <a:extLst>
              <a:ext uri="{FF2B5EF4-FFF2-40B4-BE49-F238E27FC236}">
                <a16:creationId xmlns:a16="http://schemas.microsoft.com/office/drawing/2014/main" id="{0471E982-DA25-8648-A320-E9D04E90B2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E2EBEF-F8A9-4446-8253-FF518EB1D7D3}"/>
              </a:ext>
            </a:extLst>
          </p:cNvPr>
          <p:cNvSpPr>
            <a:spLocks noGrp="1"/>
          </p:cNvSpPr>
          <p:nvPr>
            <p:ph type="sldNum" sz="quarter" idx="12"/>
          </p:nvPr>
        </p:nvSpPr>
        <p:spPr/>
        <p:txBody>
          <a:bodyPr/>
          <a:lstStyle/>
          <a:p>
            <a:fld id="{DB49A6B0-6643-E644-BBA9-904BA7C09782}" type="slidenum">
              <a:rPr lang="fr-FR" smtClean="0"/>
              <a:t>‹N°›</a:t>
            </a:fld>
            <a:endParaRPr lang="fr-FR"/>
          </a:p>
        </p:txBody>
      </p:sp>
    </p:spTree>
    <p:extLst>
      <p:ext uri="{BB962C8B-B14F-4D97-AF65-F5344CB8AC3E}">
        <p14:creationId xmlns:p14="http://schemas.microsoft.com/office/powerpoint/2010/main" val="169068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85A629B-38CC-8D4E-A7CC-2A8D44F4363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4974800-8A94-C641-BA64-D1371B26F88C}"/>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1235189-6310-6B43-A906-BD1701FC542D}"/>
              </a:ext>
            </a:extLst>
          </p:cNvPr>
          <p:cNvSpPr>
            <a:spLocks noGrp="1"/>
          </p:cNvSpPr>
          <p:nvPr>
            <p:ph type="dt" sz="half" idx="10"/>
          </p:nvPr>
        </p:nvSpPr>
        <p:spPr/>
        <p:txBody>
          <a:bodyPr/>
          <a:lstStyle/>
          <a:p>
            <a:fld id="{3AC6EAE8-AC52-F443-932D-29D0011FF48E}" type="datetimeFigureOut">
              <a:rPr lang="fr-FR" smtClean="0"/>
              <a:t>21/02/2023</a:t>
            </a:fld>
            <a:endParaRPr lang="fr-FR"/>
          </a:p>
        </p:txBody>
      </p:sp>
      <p:sp>
        <p:nvSpPr>
          <p:cNvPr id="5" name="Espace réservé du pied de page 4">
            <a:extLst>
              <a:ext uri="{FF2B5EF4-FFF2-40B4-BE49-F238E27FC236}">
                <a16:creationId xmlns:a16="http://schemas.microsoft.com/office/drawing/2014/main" id="{DB88C7B5-3F8F-C747-A82F-724D8DFB24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4935E6-EAE4-8D4D-98BD-C3742FEBB0BB}"/>
              </a:ext>
            </a:extLst>
          </p:cNvPr>
          <p:cNvSpPr>
            <a:spLocks noGrp="1"/>
          </p:cNvSpPr>
          <p:nvPr>
            <p:ph type="sldNum" sz="quarter" idx="12"/>
          </p:nvPr>
        </p:nvSpPr>
        <p:spPr/>
        <p:txBody>
          <a:bodyPr/>
          <a:lstStyle/>
          <a:p>
            <a:fld id="{DB49A6B0-6643-E644-BBA9-904BA7C09782}" type="slidenum">
              <a:rPr lang="fr-FR" smtClean="0"/>
              <a:t>‹N°›</a:t>
            </a:fld>
            <a:endParaRPr lang="fr-FR"/>
          </a:p>
        </p:txBody>
      </p:sp>
    </p:spTree>
    <p:extLst>
      <p:ext uri="{BB962C8B-B14F-4D97-AF65-F5344CB8AC3E}">
        <p14:creationId xmlns:p14="http://schemas.microsoft.com/office/powerpoint/2010/main" val="211966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6780F7-B642-F945-9F69-F78C25D0F28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642DAF8-0261-6D43-A794-EF0D27C58164}"/>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6CFCED18-C0DB-6E46-BE4A-A19D0D88D515}"/>
              </a:ext>
            </a:extLst>
          </p:cNvPr>
          <p:cNvSpPr>
            <a:spLocks noGrp="1"/>
          </p:cNvSpPr>
          <p:nvPr>
            <p:ph type="dt" sz="half" idx="10"/>
          </p:nvPr>
        </p:nvSpPr>
        <p:spPr/>
        <p:txBody>
          <a:bodyPr/>
          <a:lstStyle/>
          <a:p>
            <a:fld id="{3AC6EAE8-AC52-F443-932D-29D0011FF48E}" type="datetimeFigureOut">
              <a:rPr lang="fr-FR" smtClean="0"/>
              <a:t>21/02/2023</a:t>
            </a:fld>
            <a:endParaRPr lang="fr-FR"/>
          </a:p>
        </p:txBody>
      </p:sp>
      <p:sp>
        <p:nvSpPr>
          <p:cNvPr id="5" name="Espace réservé du pied de page 4">
            <a:extLst>
              <a:ext uri="{FF2B5EF4-FFF2-40B4-BE49-F238E27FC236}">
                <a16:creationId xmlns:a16="http://schemas.microsoft.com/office/drawing/2014/main" id="{CE00E6C1-872D-7142-B810-C9C22F2DE5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55F3E9-E67A-6745-BE1B-A60863C81BA4}"/>
              </a:ext>
            </a:extLst>
          </p:cNvPr>
          <p:cNvSpPr>
            <a:spLocks noGrp="1"/>
          </p:cNvSpPr>
          <p:nvPr>
            <p:ph type="sldNum" sz="quarter" idx="12"/>
          </p:nvPr>
        </p:nvSpPr>
        <p:spPr/>
        <p:txBody>
          <a:bodyPr/>
          <a:lstStyle/>
          <a:p>
            <a:fld id="{DB49A6B0-6643-E644-BBA9-904BA7C09782}" type="slidenum">
              <a:rPr lang="fr-FR" smtClean="0"/>
              <a:t>‹N°›</a:t>
            </a:fld>
            <a:endParaRPr lang="fr-FR"/>
          </a:p>
        </p:txBody>
      </p:sp>
    </p:spTree>
    <p:extLst>
      <p:ext uri="{BB962C8B-B14F-4D97-AF65-F5344CB8AC3E}">
        <p14:creationId xmlns:p14="http://schemas.microsoft.com/office/powerpoint/2010/main" val="40002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CFA595-FB82-7246-A240-E53E5128E9A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CB8C734-3504-C54D-896B-B1FDC800D5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3B3C58C-9F04-DE4A-9682-EC72F9C69AC2}"/>
              </a:ext>
            </a:extLst>
          </p:cNvPr>
          <p:cNvSpPr>
            <a:spLocks noGrp="1"/>
          </p:cNvSpPr>
          <p:nvPr>
            <p:ph type="dt" sz="half" idx="10"/>
          </p:nvPr>
        </p:nvSpPr>
        <p:spPr/>
        <p:txBody>
          <a:bodyPr/>
          <a:lstStyle/>
          <a:p>
            <a:fld id="{3AC6EAE8-AC52-F443-932D-29D0011FF48E}" type="datetimeFigureOut">
              <a:rPr lang="fr-FR" smtClean="0"/>
              <a:t>21/02/2023</a:t>
            </a:fld>
            <a:endParaRPr lang="fr-FR"/>
          </a:p>
        </p:txBody>
      </p:sp>
      <p:sp>
        <p:nvSpPr>
          <p:cNvPr id="5" name="Espace réservé du pied de page 4">
            <a:extLst>
              <a:ext uri="{FF2B5EF4-FFF2-40B4-BE49-F238E27FC236}">
                <a16:creationId xmlns:a16="http://schemas.microsoft.com/office/drawing/2014/main" id="{28189773-1860-6248-9CDA-4F2378B2B0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2ED755-EADA-6844-8345-A2CD4693B31E}"/>
              </a:ext>
            </a:extLst>
          </p:cNvPr>
          <p:cNvSpPr>
            <a:spLocks noGrp="1"/>
          </p:cNvSpPr>
          <p:nvPr>
            <p:ph type="sldNum" sz="quarter" idx="12"/>
          </p:nvPr>
        </p:nvSpPr>
        <p:spPr/>
        <p:txBody>
          <a:bodyPr/>
          <a:lstStyle/>
          <a:p>
            <a:fld id="{DB49A6B0-6643-E644-BBA9-904BA7C09782}" type="slidenum">
              <a:rPr lang="fr-FR" smtClean="0"/>
              <a:t>‹N°›</a:t>
            </a:fld>
            <a:endParaRPr lang="fr-FR"/>
          </a:p>
        </p:txBody>
      </p:sp>
    </p:spTree>
    <p:extLst>
      <p:ext uri="{BB962C8B-B14F-4D97-AF65-F5344CB8AC3E}">
        <p14:creationId xmlns:p14="http://schemas.microsoft.com/office/powerpoint/2010/main" val="409561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681EC-D42B-F140-B388-EC253A3F38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08AF872-30CA-A94F-9487-8A9D70D6C579}"/>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7B24DDA0-48AD-9149-8D91-A9E78DF389E4}"/>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560450BE-9EA6-DE45-B3C2-CB8CEF2B50EE}"/>
              </a:ext>
            </a:extLst>
          </p:cNvPr>
          <p:cNvSpPr>
            <a:spLocks noGrp="1"/>
          </p:cNvSpPr>
          <p:nvPr>
            <p:ph type="dt" sz="half" idx="10"/>
          </p:nvPr>
        </p:nvSpPr>
        <p:spPr/>
        <p:txBody>
          <a:bodyPr/>
          <a:lstStyle/>
          <a:p>
            <a:fld id="{3AC6EAE8-AC52-F443-932D-29D0011FF48E}" type="datetimeFigureOut">
              <a:rPr lang="fr-FR" smtClean="0"/>
              <a:t>21/02/2023</a:t>
            </a:fld>
            <a:endParaRPr lang="fr-FR"/>
          </a:p>
        </p:txBody>
      </p:sp>
      <p:sp>
        <p:nvSpPr>
          <p:cNvPr id="6" name="Espace réservé du pied de page 5">
            <a:extLst>
              <a:ext uri="{FF2B5EF4-FFF2-40B4-BE49-F238E27FC236}">
                <a16:creationId xmlns:a16="http://schemas.microsoft.com/office/drawing/2014/main" id="{530E9D99-AE22-9046-B9EF-A7676B08EE4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5E1CF3-A052-C04E-BCB6-01893B3788CC}"/>
              </a:ext>
            </a:extLst>
          </p:cNvPr>
          <p:cNvSpPr>
            <a:spLocks noGrp="1"/>
          </p:cNvSpPr>
          <p:nvPr>
            <p:ph type="sldNum" sz="quarter" idx="12"/>
          </p:nvPr>
        </p:nvSpPr>
        <p:spPr/>
        <p:txBody>
          <a:bodyPr/>
          <a:lstStyle/>
          <a:p>
            <a:fld id="{DB49A6B0-6643-E644-BBA9-904BA7C09782}" type="slidenum">
              <a:rPr lang="fr-FR" smtClean="0"/>
              <a:t>‹N°›</a:t>
            </a:fld>
            <a:endParaRPr lang="fr-FR"/>
          </a:p>
        </p:txBody>
      </p:sp>
    </p:spTree>
    <p:extLst>
      <p:ext uri="{BB962C8B-B14F-4D97-AF65-F5344CB8AC3E}">
        <p14:creationId xmlns:p14="http://schemas.microsoft.com/office/powerpoint/2010/main" val="771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6C9ECC-0BA1-5A44-8282-79E4EE7B8EF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9B7FB3-8A3B-1547-8585-70EBF4A33C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F1EDA672-7A5E-DC4A-8846-82EBA070083A}"/>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4204336-4DC9-3841-990B-A04A8DB443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F14F404F-1FBF-344C-84AA-FAA8A9B6D876}"/>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B4278DE7-14AA-524E-BFB4-81C8EC7A7240}"/>
              </a:ext>
            </a:extLst>
          </p:cNvPr>
          <p:cNvSpPr>
            <a:spLocks noGrp="1"/>
          </p:cNvSpPr>
          <p:nvPr>
            <p:ph type="dt" sz="half" idx="10"/>
          </p:nvPr>
        </p:nvSpPr>
        <p:spPr/>
        <p:txBody>
          <a:bodyPr/>
          <a:lstStyle/>
          <a:p>
            <a:fld id="{3AC6EAE8-AC52-F443-932D-29D0011FF48E}" type="datetimeFigureOut">
              <a:rPr lang="fr-FR" smtClean="0"/>
              <a:t>21/02/2023</a:t>
            </a:fld>
            <a:endParaRPr lang="fr-FR"/>
          </a:p>
        </p:txBody>
      </p:sp>
      <p:sp>
        <p:nvSpPr>
          <p:cNvPr id="8" name="Espace réservé du pied de page 7">
            <a:extLst>
              <a:ext uri="{FF2B5EF4-FFF2-40B4-BE49-F238E27FC236}">
                <a16:creationId xmlns:a16="http://schemas.microsoft.com/office/drawing/2014/main" id="{4CC7E446-E32E-BC45-83D1-AF5D8276753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3BDF361-A841-3E4F-B856-627DB4906725}"/>
              </a:ext>
            </a:extLst>
          </p:cNvPr>
          <p:cNvSpPr>
            <a:spLocks noGrp="1"/>
          </p:cNvSpPr>
          <p:nvPr>
            <p:ph type="sldNum" sz="quarter" idx="12"/>
          </p:nvPr>
        </p:nvSpPr>
        <p:spPr/>
        <p:txBody>
          <a:bodyPr/>
          <a:lstStyle/>
          <a:p>
            <a:fld id="{DB49A6B0-6643-E644-BBA9-904BA7C09782}" type="slidenum">
              <a:rPr lang="fr-FR" smtClean="0"/>
              <a:t>‹N°›</a:t>
            </a:fld>
            <a:endParaRPr lang="fr-FR"/>
          </a:p>
        </p:txBody>
      </p:sp>
    </p:spTree>
    <p:extLst>
      <p:ext uri="{BB962C8B-B14F-4D97-AF65-F5344CB8AC3E}">
        <p14:creationId xmlns:p14="http://schemas.microsoft.com/office/powerpoint/2010/main" val="4206316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104569-B58D-B941-AC6C-7A457A26F66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AD8D961-7F5C-5F4A-BF20-F14A9BB637F0}"/>
              </a:ext>
            </a:extLst>
          </p:cNvPr>
          <p:cNvSpPr>
            <a:spLocks noGrp="1"/>
          </p:cNvSpPr>
          <p:nvPr>
            <p:ph type="dt" sz="half" idx="10"/>
          </p:nvPr>
        </p:nvSpPr>
        <p:spPr/>
        <p:txBody>
          <a:bodyPr/>
          <a:lstStyle/>
          <a:p>
            <a:fld id="{3AC6EAE8-AC52-F443-932D-29D0011FF48E}" type="datetimeFigureOut">
              <a:rPr lang="fr-FR" smtClean="0"/>
              <a:t>21/02/2023</a:t>
            </a:fld>
            <a:endParaRPr lang="fr-FR"/>
          </a:p>
        </p:txBody>
      </p:sp>
      <p:sp>
        <p:nvSpPr>
          <p:cNvPr id="4" name="Espace réservé du pied de page 3">
            <a:extLst>
              <a:ext uri="{FF2B5EF4-FFF2-40B4-BE49-F238E27FC236}">
                <a16:creationId xmlns:a16="http://schemas.microsoft.com/office/drawing/2014/main" id="{48480C12-A343-A14E-BE1D-81709BF69BB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CFA85E4-EED7-2B44-969D-B29874CE75BC}"/>
              </a:ext>
            </a:extLst>
          </p:cNvPr>
          <p:cNvSpPr>
            <a:spLocks noGrp="1"/>
          </p:cNvSpPr>
          <p:nvPr>
            <p:ph type="sldNum" sz="quarter" idx="12"/>
          </p:nvPr>
        </p:nvSpPr>
        <p:spPr/>
        <p:txBody>
          <a:bodyPr/>
          <a:lstStyle/>
          <a:p>
            <a:fld id="{DB49A6B0-6643-E644-BBA9-904BA7C09782}" type="slidenum">
              <a:rPr lang="fr-FR" smtClean="0"/>
              <a:t>‹N°›</a:t>
            </a:fld>
            <a:endParaRPr lang="fr-FR"/>
          </a:p>
        </p:txBody>
      </p:sp>
    </p:spTree>
    <p:extLst>
      <p:ext uri="{BB962C8B-B14F-4D97-AF65-F5344CB8AC3E}">
        <p14:creationId xmlns:p14="http://schemas.microsoft.com/office/powerpoint/2010/main" val="114230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4B06465-C625-B646-9CE2-404B16983103}"/>
              </a:ext>
            </a:extLst>
          </p:cNvPr>
          <p:cNvSpPr>
            <a:spLocks noGrp="1"/>
          </p:cNvSpPr>
          <p:nvPr>
            <p:ph type="dt" sz="half" idx="10"/>
          </p:nvPr>
        </p:nvSpPr>
        <p:spPr/>
        <p:txBody>
          <a:bodyPr/>
          <a:lstStyle/>
          <a:p>
            <a:fld id="{3AC6EAE8-AC52-F443-932D-29D0011FF48E}" type="datetimeFigureOut">
              <a:rPr lang="fr-FR" smtClean="0"/>
              <a:t>21/02/2023</a:t>
            </a:fld>
            <a:endParaRPr lang="fr-FR"/>
          </a:p>
        </p:txBody>
      </p:sp>
      <p:sp>
        <p:nvSpPr>
          <p:cNvPr id="3" name="Espace réservé du pied de page 2">
            <a:extLst>
              <a:ext uri="{FF2B5EF4-FFF2-40B4-BE49-F238E27FC236}">
                <a16:creationId xmlns:a16="http://schemas.microsoft.com/office/drawing/2014/main" id="{E389A74D-5A48-1547-A164-4CFA7A74016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5809B22-0346-A446-A7D9-5512EC9AE5E3}"/>
              </a:ext>
            </a:extLst>
          </p:cNvPr>
          <p:cNvSpPr>
            <a:spLocks noGrp="1"/>
          </p:cNvSpPr>
          <p:nvPr>
            <p:ph type="sldNum" sz="quarter" idx="12"/>
          </p:nvPr>
        </p:nvSpPr>
        <p:spPr/>
        <p:txBody>
          <a:bodyPr/>
          <a:lstStyle/>
          <a:p>
            <a:fld id="{DB49A6B0-6643-E644-BBA9-904BA7C09782}" type="slidenum">
              <a:rPr lang="fr-FR" smtClean="0"/>
              <a:t>‹N°›</a:t>
            </a:fld>
            <a:endParaRPr lang="fr-FR"/>
          </a:p>
        </p:txBody>
      </p:sp>
    </p:spTree>
    <p:extLst>
      <p:ext uri="{BB962C8B-B14F-4D97-AF65-F5344CB8AC3E}">
        <p14:creationId xmlns:p14="http://schemas.microsoft.com/office/powerpoint/2010/main" val="3928646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FDE003-F5B1-1349-97B5-5A54268D4C3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8ABA9C4-1034-7949-AEAA-968958892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6D319EC7-A778-7744-9AD1-DF9008707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7D7F81C-6706-3840-9881-CE357697084D}"/>
              </a:ext>
            </a:extLst>
          </p:cNvPr>
          <p:cNvSpPr>
            <a:spLocks noGrp="1"/>
          </p:cNvSpPr>
          <p:nvPr>
            <p:ph type="dt" sz="half" idx="10"/>
          </p:nvPr>
        </p:nvSpPr>
        <p:spPr/>
        <p:txBody>
          <a:bodyPr/>
          <a:lstStyle/>
          <a:p>
            <a:fld id="{3AC6EAE8-AC52-F443-932D-29D0011FF48E}" type="datetimeFigureOut">
              <a:rPr lang="fr-FR" smtClean="0"/>
              <a:t>21/02/2023</a:t>
            </a:fld>
            <a:endParaRPr lang="fr-FR"/>
          </a:p>
        </p:txBody>
      </p:sp>
      <p:sp>
        <p:nvSpPr>
          <p:cNvPr id="6" name="Espace réservé du pied de page 5">
            <a:extLst>
              <a:ext uri="{FF2B5EF4-FFF2-40B4-BE49-F238E27FC236}">
                <a16:creationId xmlns:a16="http://schemas.microsoft.com/office/drawing/2014/main" id="{7D05FBE2-4F27-EA44-9325-9AC6F2D309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62CAF42-29A7-1043-849F-960C44A9B6B4}"/>
              </a:ext>
            </a:extLst>
          </p:cNvPr>
          <p:cNvSpPr>
            <a:spLocks noGrp="1"/>
          </p:cNvSpPr>
          <p:nvPr>
            <p:ph type="sldNum" sz="quarter" idx="12"/>
          </p:nvPr>
        </p:nvSpPr>
        <p:spPr/>
        <p:txBody>
          <a:bodyPr/>
          <a:lstStyle/>
          <a:p>
            <a:fld id="{DB49A6B0-6643-E644-BBA9-904BA7C09782}" type="slidenum">
              <a:rPr lang="fr-FR" smtClean="0"/>
              <a:t>‹N°›</a:t>
            </a:fld>
            <a:endParaRPr lang="fr-FR"/>
          </a:p>
        </p:txBody>
      </p:sp>
    </p:spTree>
    <p:extLst>
      <p:ext uri="{BB962C8B-B14F-4D97-AF65-F5344CB8AC3E}">
        <p14:creationId xmlns:p14="http://schemas.microsoft.com/office/powerpoint/2010/main" val="44301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634541-088C-C547-A1EC-B8546E28C3A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604D5AD-C166-BB4B-A598-F43C8E534C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BF676BC-C51C-B249-BF3B-588D0B49D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0FD10A45-93CA-BB4A-9656-6AEFBFD15A45}"/>
              </a:ext>
            </a:extLst>
          </p:cNvPr>
          <p:cNvSpPr>
            <a:spLocks noGrp="1"/>
          </p:cNvSpPr>
          <p:nvPr>
            <p:ph type="dt" sz="half" idx="10"/>
          </p:nvPr>
        </p:nvSpPr>
        <p:spPr/>
        <p:txBody>
          <a:bodyPr/>
          <a:lstStyle/>
          <a:p>
            <a:fld id="{3AC6EAE8-AC52-F443-932D-29D0011FF48E}" type="datetimeFigureOut">
              <a:rPr lang="fr-FR" smtClean="0"/>
              <a:t>21/02/2023</a:t>
            </a:fld>
            <a:endParaRPr lang="fr-FR"/>
          </a:p>
        </p:txBody>
      </p:sp>
      <p:sp>
        <p:nvSpPr>
          <p:cNvPr id="6" name="Espace réservé du pied de page 5">
            <a:extLst>
              <a:ext uri="{FF2B5EF4-FFF2-40B4-BE49-F238E27FC236}">
                <a16:creationId xmlns:a16="http://schemas.microsoft.com/office/drawing/2014/main" id="{C17AF5F8-D3DB-C647-BAAA-1933274375F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81C87FD-1740-724F-BD88-AA2A4315E774}"/>
              </a:ext>
            </a:extLst>
          </p:cNvPr>
          <p:cNvSpPr>
            <a:spLocks noGrp="1"/>
          </p:cNvSpPr>
          <p:nvPr>
            <p:ph type="sldNum" sz="quarter" idx="12"/>
          </p:nvPr>
        </p:nvSpPr>
        <p:spPr/>
        <p:txBody>
          <a:bodyPr/>
          <a:lstStyle/>
          <a:p>
            <a:fld id="{DB49A6B0-6643-E644-BBA9-904BA7C09782}" type="slidenum">
              <a:rPr lang="fr-FR" smtClean="0"/>
              <a:t>‹N°›</a:t>
            </a:fld>
            <a:endParaRPr lang="fr-FR"/>
          </a:p>
        </p:txBody>
      </p:sp>
    </p:spTree>
    <p:extLst>
      <p:ext uri="{BB962C8B-B14F-4D97-AF65-F5344CB8AC3E}">
        <p14:creationId xmlns:p14="http://schemas.microsoft.com/office/powerpoint/2010/main" val="173705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734A3B1-13F2-6C45-98AB-C0584DD64A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AA9E249-2DFD-8D47-93AD-9C08775BC4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66F8937A-B22E-F74C-9B07-9C131DD8C7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6EAE8-AC52-F443-932D-29D0011FF48E}" type="datetimeFigureOut">
              <a:rPr lang="fr-FR" smtClean="0"/>
              <a:t>21/02/2023</a:t>
            </a:fld>
            <a:endParaRPr lang="fr-FR"/>
          </a:p>
        </p:txBody>
      </p:sp>
      <p:sp>
        <p:nvSpPr>
          <p:cNvPr id="5" name="Espace réservé du pied de page 4">
            <a:extLst>
              <a:ext uri="{FF2B5EF4-FFF2-40B4-BE49-F238E27FC236}">
                <a16:creationId xmlns:a16="http://schemas.microsoft.com/office/drawing/2014/main" id="{46E898EB-ECEC-524E-8263-1FFA228C6B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AB4F158-71CB-1A40-8A24-94D2DEC20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9A6B0-6643-E644-BBA9-904BA7C09782}" type="slidenum">
              <a:rPr lang="fr-FR" smtClean="0"/>
              <a:t>‹N°›</a:t>
            </a:fld>
            <a:endParaRPr lang="fr-FR"/>
          </a:p>
        </p:txBody>
      </p:sp>
    </p:spTree>
    <p:extLst>
      <p:ext uri="{BB962C8B-B14F-4D97-AF65-F5344CB8AC3E}">
        <p14:creationId xmlns:p14="http://schemas.microsoft.com/office/powerpoint/2010/main" val="3748865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legifrance.gouv.fr/loda/id/LEGIARTI000045353434/2022-03-16/" TargetMode="External"/><Relationship Id="rId3" Type="http://schemas.openxmlformats.org/officeDocument/2006/relationships/hyperlink" Target="https://www.legifrance.gouv.fr/codes/section_lc/LEGITEXT000006073189/LEGISCTA000006106050/#LEGISCTA000006106050" TargetMode="External"/><Relationship Id="rId7" Type="http://schemas.openxmlformats.org/officeDocument/2006/relationships/hyperlink" Target="https://www.legifrance.gouv.fr/codes/article_lc/LEGIARTI000045357987" TargetMode="External"/><Relationship Id="rId2" Type="http://schemas.openxmlformats.org/officeDocument/2006/relationships/hyperlink" Target="https://www.legifrance.gouv.fr/codes/texte_lc/LEGITEXT000006073189/2023-01-30/" TargetMode="External"/><Relationship Id="rId1" Type="http://schemas.openxmlformats.org/officeDocument/2006/relationships/slideLayout" Target="../slideLayouts/slideLayout2.xml"/><Relationship Id="rId6" Type="http://schemas.openxmlformats.org/officeDocument/2006/relationships/hyperlink" Target="https://www.legifrance.gouv.fr/codes/section_lc/LEGITEXT000006073189/LEGISCTA000006155999/#LEGISCTA000006155999" TargetMode="External"/><Relationship Id="rId5" Type="http://schemas.openxmlformats.org/officeDocument/2006/relationships/hyperlink" Target="https://www.legifrance.gouv.fr/codes/section_lc/LEGITEXT000006073189/LEGISCTA000006141600/#LEGISCTA000006141600" TargetMode="External"/><Relationship Id="rId4" Type="http://schemas.openxmlformats.org/officeDocument/2006/relationships/hyperlink" Target="https://www.legifrance.gouv.fr/codes/section_lc/LEGITEXT000006073189/LEGISCTA000006126885/#LEGISCTA000006126885"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juspoliticum.com/article/Le-Conseil-constitutionnel-et-les-sources-du-droit-constitutionnel-1261.html" TargetMode="External"/><Relationship Id="rId2" Type="http://schemas.openxmlformats.org/officeDocument/2006/relationships/hyperlink" Target="http://juspoliticum.com/auteur/agnes-roblot-troizier-968.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institutvilley.com/Denis-Baranger,2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Article_One_of_the_United_States_Constitution#Section_9:_Limits_on_Congress" TargetMode="External"/><Relationship Id="rId2" Type="http://schemas.openxmlformats.org/officeDocument/2006/relationships/hyperlink" Target="https://en.wikipedia.org/wiki/Article_One_of_the_United_States_Constitution" TargetMode="External"/><Relationship Id="rId1" Type="http://schemas.openxmlformats.org/officeDocument/2006/relationships/slideLayout" Target="../slideLayouts/slideLayout2.xml"/><Relationship Id="rId4" Type="http://schemas.openxmlformats.org/officeDocument/2006/relationships/hyperlink" Target="https://en.wikipedia.org/wiki/United_States_Constitution"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supreme.justia.com/cases/federal/us/198/45/case.html" TargetMode="External"/><Relationship Id="rId2" Type="http://schemas.openxmlformats.org/officeDocument/2006/relationships/hyperlink" Target="http://en.wikipedia.org/wiki/United_States_Report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juspoliticum.com/auteur/olivier-beaud-6.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constitution.congress.gov/browse/essay/artII-S1-C6-1/ALDE_00013693/"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supreme.justia.com/cases/federal/us/163/537/"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en.wikipedia.org/wiki/Separate_but_equal" TargetMode="External"/><Relationship Id="rId2" Type="http://schemas.openxmlformats.org/officeDocument/2006/relationships/hyperlink" Target="https://en.wikipedia.org/wiki/Plessy_v._Ferguson" TargetMode="External"/><Relationship Id="rId1" Type="http://schemas.openxmlformats.org/officeDocument/2006/relationships/slideLayout" Target="../slideLayouts/slideLayout2.xml"/><Relationship Id="rId4" Type="http://schemas.openxmlformats.org/officeDocument/2006/relationships/hyperlink" Target="https://en.wikipedia.org/wiki/Brown_v._Board_of_Educ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870A63-0E32-784F-8587-8FC02C4FD176}"/>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DC4432A9-477D-E744-AF9B-7FED59441F7A}"/>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50454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4651C6-44ED-844A-958E-D3892A3509B1}"/>
              </a:ext>
            </a:extLst>
          </p:cNvPr>
          <p:cNvSpPr>
            <a:spLocks noGrp="1"/>
          </p:cNvSpPr>
          <p:nvPr>
            <p:ph type="title"/>
          </p:nvPr>
        </p:nvSpPr>
        <p:spPr/>
        <p:txBody>
          <a:bodyPr/>
          <a:lstStyle/>
          <a:p>
            <a:r>
              <a:rPr lang="fr-FR" dirty="0"/>
              <a:t>Daunou (29 messidor an  III = 1795) </a:t>
            </a:r>
          </a:p>
        </p:txBody>
      </p:sp>
      <p:sp>
        <p:nvSpPr>
          <p:cNvPr id="3" name="Espace réservé du contenu 2">
            <a:extLst>
              <a:ext uri="{FF2B5EF4-FFF2-40B4-BE49-F238E27FC236}">
                <a16:creationId xmlns:a16="http://schemas.microsoft.com/office/drawing/2014/main" id="{462F48D0-8D3A-B646-A39D-28F2CB31B2A4}"/>
              </a:ext>
            </a:extLst>
          </p:cNvPr>
          <p:cNvSpPr>
            <a:spLocks noGrp="1"/>
          </p:cNvSpPr>
          <p:nvPr>
            <p:ph idx="1"/>
          </p:nvPr>
        </p:nvSpPr>
        <p:spPr/>
        <p:txBody>
          <a:bodyPr/>
          <a:lstStyle/>
          <a:p>
            <a:r>
              <a:rPr lang="fr-FR" dirty="0"/>
              <a:t>« Le Conseil des Anciens  composé d'hommes expérimentés, plus sages, saura tempérer le trop d'ardeur de l'autre, et prévenir les dangers de la précipitation. Il aura pouvoir de défendre la constitution contre l'amour des innovations. S'il rejette une loi, ce sera celle qui, sous une apparence populaire, renfermera des dispositions inconstitutionnelles et propres à ramener l'anarchie. Ce conseil aura pour devise : </a:t>
            </a:r>
            <a:r>
              <a:rPr lang="fr-FR" b="1" dirty="0"/>
              <a:t>La constitution, toute la constitution, rien que la constitution </a:t>
            </a:r>
            <a:r>
              <a:rPr lang="fr-FR" dirty="0"/>
              <a:t>».</a:t>
            </a:r>
          </a:p>
        </p:txBody>
      </p:sp>
    </p:spTree>
    <p:extLst>
      <p:ext uri="{BB962C8B-B14F-4D97-AF65-F5344CB8AC3E}">
        <p14:creationId xmlns:p14="http://schemas.microsoft.com/office/powerpoint/2010/main" val="35930949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4F8970-492D-E946-A7CF-462B48B5A278}"/>
              </a:ext>
            </a:extLst>
          </p:cNvPr>
          <p:cNvSpPr>
            <a:spLocks noGrp="1"/>
          </p:cNvSpPr>
          <p:nvPr>
            <p:ph type="title"/>
          </p:nvPr>
        </p:nvSpPr>
        <p:spPr/>
        <p:txBody>
          <a:bodyPr/>
          <a:lstStyle/>
          <a:p>
            <a:r>
              <a:rPr lang="fr-FR" dirty="0"/>
              <a:t>PLESSY : </a:t>
            </a:r>
            <a:r>
              <a:rPr lang="fr-FR" dirty="0" err="1"/>
              <a:t>reasonableness</a:t>
            </a:r>
            <a:r>
              <a:rPr lang="fr-FR" dirty="0"/>
              <a:t> test </a:t>
            </a:r>
          </a:p>
        </p:txBody>
      </p:sp>
      <p:sp>
        <p:nvSpPr>
          <p:cNvPr id="3" name="Espace réservé du contenu 2">
            <a:extLst>
              <a:ext uri="{FF2B5EF4-FFF2-40B4-BE49-F238E27FC236}">
                <a16:creationId xmlns:a16="http://schemas.microsoft.com/office/drawing/2014/main" id="{23EF14D6-54C9-8641-95DF-C59ECCC8CED3}"/>
              </a:ext>
            </a:extLst>
          </p:cNvPr>
          <p:cNvSpPr>
            <a:spLocks noGrp="1"/>
          </p:cNvSpPr>
          <p:nvPr>
            <p:ph idx="1"/>
          </p:nvPr>
        </p:nvSpPr>
        <p:spPr/>
        <p:txBody>
          <a:bodyPr>
            <a:normAutofit/>
          </a:bodyPr>
          <a:lstStyle/>
          <a:p>
            <a:pPr marL="0" indent="0">
              <a:buNone/>
            </a:pPr>
            <a:r>
              <a:rPr lang="fr-FR" dirty="0"/>
              <a:t>As a </a:t>
            </a:r>
            <a:r>
              <a:rPr lang="fr-FR" dirty="0" err="1"/>
              <a:t>conflict</a:t>
            </a:r>
            <a:r>
              <a:rPr lang="fr-FR" dirty="0"/>
              <a:t> </a:t>
            </a:r>
            <a:r>
              <a:rPr lang="fr-FR" dirty="0" err="1"/>
              <a:t>with</a:t>
            </a:r>
            <a:r>
              <a:rPr lang="fr-FR" dirty="0"/>
              <a:t> the </a:t>
            </a:r>
            <a:r>
              <a:rPr lang="fr-FR" dirty="0" err="1"/>
              <a:t>Fourteenth</a:t>
            </a:r>
            <a:r>
              <a:rPr lang="fr-FR" dirty="0"/>
              <a:t> </a:t>
            </a:r>
            <a:r>
              <a:rPr lang="fr-FR" dirty="0" err="1"/>
              <a:t>Amendment</a:t>
            </a:r>
            <a:r>
              <a:rPr lang="fr-FR" dirty="0"/>
              <a:t> </a:t>
            </a:r>
            <a:r>
              <a:rPr lang="fr-FR" dirty="0" err="1"/>
              <a:t>is</a:t>
            </a:r>
            <a:r>
              <a:rPr lang="fr-FR" dirty="0"/>
              <a:t> </a:t>
            </a:r>
            <a:r>
              <a:rPr lang="fr-FR" dirty="0" err="1"/>
              <a:t>concerned</a:t>
            </a:r>
            <a:r>
              <a:rPr lang="fr-FR" dirty="0"/>
              <a:t>, the case </a:t>
            </a:r>
            <a:r>
              <a:rPr lang="fr-FR" dirty="0" err="1"/>
              <a:t>reduces</a:t>
            </a:r>
            <a:r>
              <a:rPr lang="fr-FR" dirty="0"/>
              <a:t> </a:t>
            </a:r>
            <a:r>
              <a:rPr lang="fr-FR" dirty="0" err="1"/>
              <a:t>itself</a:t>
            </a:r>
            <a:r>
              <a:rPr lang="fr-FR" dirty="0"/>
              <a:t> to the question </a:t>
            </a:r>
            <a:r>
              <a:rPr lang="fr-FR" dirty="0" err="1"/>
              <a:t>whether</a:t>
            </a:r>
            <a:r>
              <a:rPr lang="fr-FR" dirty="0"/>
              <a:t> the </a:t>
            </a:r>
            <a:r>
              <a:rPr lang="fr-FR" dirty="0" err="1"/>
              <a:t>statute</a:t>
            </a:r>
            <a:r>
              <a:rPr lang="fr-FR" dirty="0"/>
              <a:t> of </a:t>
            </a:r>
            <a:r>
              <a:rPr lang="fr-FR" dirty="0" err="1"/>
              <a:t>Louisiana</a:t>
            </a:r>
            <a:r>
              <a:rPr lang="fr-FR" dirty="0"/>
              <a:t> </a:t>
            </a:r>
            <a:r>
              <a:rPr lang="fr-FR" dirty="0" err="1"/>
              <a:t>is</a:t>
            </a:r>
            <a:r>
              <a:rPr lang="fr-FR" dirty="0"/>
              <a:t> a </a:t>
            </a:r>
            <a:r>
              <a:rPr lang="fr-FR" dirty="0" err="1"/>
              <a:t>reasonable</a:t>
            </a:r>
            <a:r>
              <a:rPr lang="fr-FR" dirty="0"/>
              <a:t> </a:t>
            </a:r>
            <a:r>
              <a:rPr lang="fr-FR" dirty="0" err="1"/>
              <a:t>regulation</a:t>
            </a:r>
            <a:r>
              <a:rPr lang="fr-FR" dirty="0"/>
              <a:t>, and, </a:t>
            </a:r>
            <a:r>
              <a:rPr lang="fr-FR" dirty="0" err="1"/>
              <a:t>with</a:t>
            </a:r>
            <a:r>
              <a:rPr lang="fr-FR" dirty="0"/>
              <a:t> respect to </a:t>
            </a:r>
            <a:r>
              <a:rPr lang="fr-FR" dirty="0" err="1"/>
              <a:t>this</a:t>
            </a:r>
            <a:r>
              <a:rPr lang="fr-FR" dirty="0"/>
              <a:t>, </a:t>
            </a:r>
            <a:r>
              <a:rPr lang="fr-FR" dirty="0" err="1"/>
              <a:t>there</a:t>
            </a:r>
            <a:r>
              <a:rPr lang="fr-FR" dirty="0"/>
              <a:t> must </a:t>
            </a:r>
            <a:r>
              <a:rPr lang="fr-FR" dirty="0" err="1"/>
              <a:t>necessarily</a:t>
            </a:r>
            <a:r>
              <a:rPr lang="fr-FR" dirty="0"/>
              <a:t> </a:t>
            </a:r>
            <a:r>
              <a:rPr lang="fr-FR" dirty="0" err="1"/>
              <a:t>be</a:t>
            </a:r>
            <a:r>
              <a:rPr lang="fr-FR" dirty="0"/>
              <a:t> a large </a:t>
            </a:r>
            <a:r>
              <a:rPr lang="fr-FR" dirty="0" err="1"/>
              <a:t>discretion</a:t>
            </a:r>
            <a:r>
              <a:rPr lang="fr-FR" dirty="0"/>
              <a:t> on the part of the </a:t>
            </a:r>
            <a:r>
              <a:rPr lang="fr-FR" dirty="0" err="1"/>
              <a:t>legislature</a:t>
            </a:r>
            <a:r>
              <a:rPr lang="fr-FR" dirty="0"/>
              <a:t>. In </a:t>
            </a:r>
            <a:r>
              <a:rPr lang="fr-FR" dirty="0" err="1"/>
              <a:t>determining</a:t>
            </a:r>
            <a:r>
              <a:rPr lang="fr-FR" dirty="0"/>
              <a:t> the question of </a:t>
            </a:r>
            <a:r>
              <a:rPr lang="fr-FR" dirty="0" err="1"/>
              <a:t>reasonableness</a:t>
            </a:r>
            <a:r>
              <a:rPr lang="fr-FR" dirty="0"/>
              <a:t>, </a:t>
            </a:r>
            <a:r>
              <a:rPr lang="fr-FR" b="1" dirty="0" err="1"/>
              <a:t>it</a:t>
            </a:r>
            <a:r>
              <a:rPr lang="fr-FR" b="1" dirty="0"/>
              <a:t> </a:t>
            </a:r>
            <a:r>
              <a:rPr lang="fr-FR" b="1" dirty="0" err="1"/>
              <a:t>is</a:t>
            </a:r>
            <a:r>
              <a:rPr lang="fr-FR" b="1" dirty="0"/>
              <a:t> at liberty to </a:t>
            </a:r>
            <a:r>
              <a:rPr lang="fr-FR" b="1" dirty="0" err="1"/>
              <a:t>act</a:t>
            </a:r>
            <a:r>
              <a:rPr lang="fr-FR" b="1" dirty="0"/>
              <a:t> </a:t>
            </a:r>
            <a:r>
              <a:rPr lang="fr-FR" b="1" dirty="0" err="1"/>
              <a:t>with</a:t>
            </a:r>
            <a:r>
              <a:rPr lang="fr-FR" b="1" dirty="0"/>
              <a:t> </a:t>
            </a:r>
            <a:r>
              <a:rPr lang="fr-FR" b="1" dirty="0" err="1"/>
              <a:t>reference</a:t>
            </a:r>
            <a:r>
              <a:rPr lang="fr-FR" b="1" dirty="0"/>
              <a:t> to the </a:t>
            </a:r>
            <a:r>
              <a:rPr lang="fr-FR" b="1" dirty="0" err="1"/>
              <a:t>established</a:t>
            </a:r>
            <a:r>
              <a:rPr lang="fr-FR" b="1" dirty="0"/>
              <a:t> usages, customs, and traditions of the people, and </a:t>
            </a:r>
            <a:r>
              <a:rPr lang="fr-FR" b="1" dirty="0" err="1"/>
              <a:t>with</a:t>
            </a:r>
            <a:r>
              <a:rPr lang="fr-FR" b="1" dirty="0"/>
              <a:t> a </a:t>
            </a:r>
            <a:r>
              <a:rPr lang="fr-FR" b="1" dirty="0" err="1"/>
              <a:t>view</a:t>
            </a:r>
            <a:r>
              <a:rPr lang="fr-FR" b="1" dirty="0"/>
              <a:t> to the promotion of </a:t>
            </a:r>
            <a:r>
              <a:rPr lang="fr-FR" b="1" dirty="0" err="1"/>
              <a:t>their</a:t>
            </a:r>
            <a:r>
              <a:rPr lang="fr-FR" b="1" dirty="0"/>
              <a:t> </a:t>
            </a:r>
            <a:r>
              <a:rPr lang="fr-FR" b="1" dirty="0" err="1"/>
              <a:t>comfort</a:t>
            </a:r>
            <a:r>
              <a:rPr lang="fr-FR" b="1" dirty="0"/>
              <a:t> and the </a:t>
            </a:r>
            <a:r>
              <a:rPr lang="fr-FR" b="1" dirty="0" err="1"/>
              <a:t>preservation</a:t>
            </a:r>
            <a:r>
              <a:rPr lang="fr-FR" b="1" dirty="0"/>
              <a:t> of the public </a:t>
            </a:r>
            <a:r>
              <a:rPr lang="fr-FR" b="1" dirty="0" err="1"/>
              <a:t>peace</a:t>
            </a:r>
            <a:r>
              <a:rPr lang="fr-FR" b="1" dirty="0"/>
              <a:t> and good </a:t>
            </a:r>
            <a:r>
              <a:rPr lang="fr-FR" b="1" dirty="0" err="1"/>
              <a:t>order</a:t>
            </a:r>
            <a:r>
              <a:rPr lang="fr-FR" b="1" dirty="0"/>
              <a:t>. </a:t>
            </a:r>
          </a:p>
        </p:txBody>
      </p:sp>
    </p:spTree>
    <p:extLst>
      <p:ext uri="{BB962C8B-B14F-4D97-AF65-F5344CB8AC3E}">
        <p14:creationId xmlns:p14="http://schemas.microsoft.com/office/powerpoint/2010/main" val="27894640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4F8970-492D-E946-A7CF-462B48B5A278}"/>
              </a:ext>
            </a:extLst>
          </p:cNvPr>
          <p:cNvSpPr>
            <a:spLocks noGrp="1"/>
          </p:cNvSpPr>
          <p:nvPr>
            <p:ph type="title"/>
          </p:nvPr>
        </p:nvSpPr>
        <p:spPr/>
        <p:txBody>
          <a:bodyPr/>
          <a:lstStyle/>
          <a:p>
            <a:r>
              <a:rPr lang="fr-FR" dirty="0"/>
              <a:t>PLESSY : SEPARATE BUT EQUAL </a:t>
            </a:r>
          </a:p>
        </p:txBody>
      </p:sp>
      <p:sp>
        <p:nvSpPr>
          <p:cNvPr id="3" name="Espace réservé du contenu 2">
            <a:extLst>
              <a:ext uri="{FF2B5EF4-FFF2-40B4-BE49-F238E27FC236}">
                <a16:creationId xmlns:a16="http://schemas.microsoft.com/office/drawing/2014/main" id="{23EF14D6-54C9-8641-95DF-C59ECCC8CED3}"/>
              </a:ext>
            </a:extLst>
          </p:cNvPr>
          <p:cNvSpPr>
            <a:spLocks noGrp="1"/>
          </p:cNvSpPr>
          <p:nvPr>
            <p:ph idx="1"/>
          </p:nvPr>
        </p:nvSpPr>
        <p:spPr/>
        <p:txBody>
          <a:bodyPr>
            <a:normAutofit lnSpcReduction="10000"/>
          </a:bodyPr>
          <a:lstStyle/>
          <a:p>
            <a:pPr marL="0" indent="0">
              <a:buNone/>
            </a:pPr>
            <a:r>
              <a:rPr lang="fr-FR" dirty="0"/>
              <a:t>The </a:t>
            </a:r>
            <a:r>
              <a:rPr lang="fr-FR" dirty="0" err="1"/>
              <a:t>object</a:t>
            </a:r>
            <a:r>
              <a:rPr lang="fr-FR" dirty="0"/>
              <a:t> of the </a:t>
            </a:r>
            <a:r>
              <a:rPr lang="fr-FR" dirty="0" err="1"/>
              <a:t>amendment</a:t>
            </a:r>
            <a:r>
              <a:rPr lang="fr-FR" dirty="0"/>
              <a:t> </a:t>
            </a:r>
            <a:r>
              <a:rPr lang="fr-FR" dirty="0" err="1"/>
              <a:t>was</a:t>
            </a:r>
            <a:r>
              <a:rPr lang="fr-FR" dirty="0"/>
              <a:t> </a:t>
            </a:r>
            <a:r>
              <a:rPr lang="fr-FR" dirty="0" err="1"/>
              <a:t>undoubtedly</a:t>
            </a:r>
            <a:r>
              <a:rPr lang="fr-FR" dirty="0"/>
              <a:t> to </a:t>
            </a:r>
            <a:r>
              <a:rPr lang="fr-FR" dirty="0" err="1"/>
              <a:t>enforce</a:t>
            </a:r>
            <a:r>
              <a:rPr lang="fr-FR" dirty="0"/>
              <a:t> the </a:t>
            </a:r>
            <a:r>
              <a:rPr lang="fr-FR" dirty="0" err="1"/>
              <a:t>absolute</a:t>
            </a:r>
            <a:r>
              <a:rPr lang="fr-FR" dirty="0"/>
              <a:t> </a:t>
            </a:r>
            <a:r>
              <a:rPr lang="fr-FR" dirty="0" err="1"/>
              <a:t>equality</a:t>
            </a:r>
            <a:r>
              <a:rPr lang="fr-FR" dirty="0"/>
              <a:t> of the </a:t>
            </a:r>
            <a:r>
              <a:rPr lang="fr-FR" dirty="0" err="1"/>
              <a:t>two</a:t>
            </a:r>
            <a:r>
              <a:rPr lang="fr-FR" dirty="0"/>
              <a:t> races </a:t>
            </a:r>
            <a:r>
              <a:rPr lang="fr-FR" dirty="0" err="1"/>
              <a:t>before</a:t>
            </a:r>
            <a:r>
              <a:rPr lang="fr-FR" dirty="0"/>
              <a:t> the </a:t>
            </a:r>
            <a:r>
              <a:rPr lang="fr-FR" dirty="0" err="1"/>
              <a:t>law</a:t>
            </a:r>
            <a:r>
              <a:rPr lang="fr-FR" dirty="0"/>
              <a:t>, but, in the nature of </a:t>
            </a:r>
            <a:r>
              <a:rPr lang="fr-FR" dirty="0" err="1"/>
              <a:t>things</a:t>
            </a:r>
            <a:r>
              <a:rPr lang="fr-FR" dirty="0"/>
              <a:t>, </a:t>
            </a:r>
            <a:r>
              <a:rPr lang="fr-FR" dirty="0" err="1"/>
              <a:t>it</a:t>
            </a:r>
            <a:r>
              <a:rPr lang="fr-FR" dirty="0"/>
              <a:t> </a:t>
            </a:r>
            <a:r>
              <a:rPr lang="fr-FR" b="1" dirty="0" err="1"/>
              <a:t>could</a:t>
            </a:r>
            <a:r>
              <a:rPr lang="fr-FR" b="1" dirty="0"/>
              <a:t> not have been </a:t>
            </a:r>
            <a:r>
              <a:rPr lang="fr-FR" b="1" dirty="0" err="1"/>
              <a:t>intended</a:t>
            </a:r>
            <a:r>
              <a:rPr lang="fr-FR" b="1" dirty="0"/>
              <a:t> to </a:t>
            </a:r>
            <a:r>
              <a:rPr lang="fr-FR" b="1" dirty="0" err="1"/>
              <a:t>abolish</a:t>
            </a:r>
            <a:r>
              <a:rPr lang="fr-FR" b="1" dirty="0"/>
              <a:t> distinctions </a:t>
            </a:r>
            <a:r>
              <a:rPr lang="fr-FR" b="1" dirty="0" err="1"/>
              <a:t>based</a:t>
            </a:r>
            <a:r>
              <a:rPr lang="fr-FR" b="1" dirty="0"/>
              <a:t> </a:t>
            </a:r>
            <a:r>
              <a:rPr lang="fr-FR" b="1" dirty="0" err="1"/>
              <a:t>upon</a:t>
            </a:r>
            <a:r>
              <a:rPr lang="fr-FR" b="1" dirty="0"/>
              <a:t> </a:t>
            </a:r>
            <a:r>
              <a:rPr lang="fr-FR" b="1" dirty="0" err="1"/>
              <a:t>color</a:t>
            </a:r>
            <a:r>
              <a:rPr lang="fr-FR" dirty="0"/>
              <a:t>, or to </a:t>
            </a:r>
            <a:r>
              <a:rPr lang="fr-FR" dirty="0" err="1"/>
              <a:t>enforce</a:t>
            </a:r>
            <a:r>
              <a:rPr lang="fr-FR" dirty="0"/>
              <a:t> </a:t>
            </a:r>
            <a:r>
              <a:rPr lang="fr-FR" b="1" dirty="0"/>
              <a:t>social, as </a:t>
            </a:r>
            <a:r>
              <a:rPr lang="fr-FR" b="1" dirty="0" err="1"/>
              <a:t>distinguished</a:t>
            </a:r>
            <a:r>
              <a:rPr lang="fr-FR" b="1" dirty="0"/>
              <a:t> </a:t>
            </a:r>
            <a:r>
              <a:rPr lang="fr-FR" b="1" dirty="0" err="1"/>
              <a:t>from</a:t>
            </a:r>
            <a:r>
              <a:rPr lang="fr-FR" b="1" dirty="0"/>
              <a:t> </a:t>
            </a:r>
            <a:r>
              <a:rPr lang="fr-FR" b="1" dirty="0" err="1"/>
              <a:t>political</a:t>
            </a:r>
            <a:r>
              <a:rPr lang="fr-FR" b="1" dirty="0"/>
              <a:t>, </a:t>
            </a:r>
            <a:r>
              <a:rPr lang="fr-FR" b="1" dirty="0" err="1"/>
              <a:t>equality</a:t>
            </a:r>
            <a:r>
              <a:rPr lang="fr-FR" b="1" dirty="0"/>
              <a:t>, </a:t>
            </a:r>
            <a:r>
              <a:rPr lang="fr-FR" dirty="0"/>
              <a:t>or a </a:t>
            </a:r>
            <a:r>
              <a:rPr lang="fr-FR" dirty="0" err="1"/>
              <a:t>commingling</a:t>
            </a:r>
            <a:r>
              <a:rPr lang="fr-FR" dirty="0"/>
              <a:t> of the </a:t>
            </a:r>
            <a:r>
              <a:rPr lang="fr-FR" dirty="0" err="1"/>
              <a:t>two</a:t>
            </a:r>
            <a:r>
              <a:rPr lang="fr-FR" dirty="0"/>
              <a:t> races </a:t>
            </a:r>
            <a:r>
              <a:rPr lang="fr-FR" dirty="0" err="1"/>
              <a:t>upon</a:t>
            </a:r>
            <a:r>
              <a:rPr lang="fr-FR" dirty="0"/>
              <a:t> </a:t>
            </a:r>
            <a:r>
              <a:rPr lang="fr-FR" dirty="0" err="1"/>
              <a:t>terms</a:t>
            </a:r>
            <a:r>
              <a:rPr lang="fr-FR" dirty="0"/>
              <a:t> </a:t>
            </a:r>
            <a:r>
              <a:rPr lang="fr-FR" dirty="0" err="1"/>
              <a:t>unsatisfactory</a:t>
            </a:r>
            <a:r>
              <a:rPr lang="fr-FR" dirty="0"/>
              <a:t> to </a:t>
            </a:r>
            <a:r>
              <a:rPr lang="fr-FR" dirty="0" err="1"/>
              <a:t>either</a:t>
            </a:r>
            <a:r>
              <a:rPr lang="fr-FR" dirty="0"/>
              <a:t>. </a:t>
            </a:r>
          </a:p>
          <a:p>
            <a:pPr marL="0" indent="0">
              <a:buNone/>
            </a:pPr>
            <a:endParaRPr lang="fr-FR" dirty="0"/>
          </a:p>
          <a:p>
            <a:pPr marL="0" indent="0">
              <a:buNone/>
            </a:pPr>
            <a:r>
              <a:rPr lang="fr-FR" dirty="0" err="1"/>
              <a:t>Laws</a:t>
            </a:r>
            <a:r>
              <a:rPr lang="fr-FR" dirty="0"/>
              <a:t> </a:t>
            </a:r>
            <a:r>
              <a:rPr lang="fr-FR" dirty="0" err="1"/>
              <a:t>permitting</a:t>
            </a:r>
            <a:r>
              <a:rPr lang="fr-FR" dirty="0"/>
              <a:t>, and </a:t>
            </a:r>
            <a:r>
              <a:rPr lang="fr-FR" dirty="0" err="1"/>
              <a:t>even</a:t>
            </a:r>
            <a:r>
              <a:rPr lang="fr-FR" dirty="0"/>
              <a:t> </a:t>
            </a:r>
            <a:r>
              <a:rPr lang="fr-FR" dirty="0" err="1"/>
              <a:t>requiring</a:t>
            </a:r>
            <a:r>
              <a:rPr lang="fr-FR" dirty="0"/>
              <a:t>, </a:t>
            </a:r>
            <a:r>
              <a:rPr lang="fr-FR" dirty="0" err="1"/>
              <a:t>their</a:t>
            </a:r>
            <a:r>
              <a:rPr lang="fr-FR" dirty="0"/>
              <a:t> </a:t>
            </a:r>
            <a:r>
              <a:rPr lang="fr-FR" dirty="0" err="1"/>
              <a:t>separation</a:t>
            </a:r>
            <a:r>
              <a:rPr lang="fr-FR" dirty="0"/>
              <a:t> in places </a:t>
            </a:r>
            <a:r>
              <a:rPr lang="fr-FR" dirty="0" err="1"/>
              <a:t>where</a:t>
            </a:r>
            <a:r>
              <a:rPr lang="fr-FR" dirty="0"/>
              <a:t> </a:t>
            </a:r>
            <a:r>
              <a:rPr lang="fr-FR" dirty="0" err="1"/>
              <a:t>they</a:t>
            </a:r>
            <a:r>
              <a:rPr lang="fr-FR" dirty="0"/>
              <a:t> are liable to </a:t>
            </a:r>
            <a:r>
              <a:rPr lang="fr-FR" dirty="0" err="1"/>
              <a:t>be</a:t>
            </a:r>
            <a:r>
              <a:rPr lang="fr-FR" dirty="0"/>
              <a:t> </a:t>
            </a:r>
            <a:r>
              <a:rPr lang="fr-FR" dirty="0" err="1"/>
              <a:t>brought</a:t>
            </a:r>
            <a:r>
              <a:rPr lang="fr-FR" dirty="0"/>
              <a:t> </a:t>
            </a:r>
            <a:r>
              <a:rPr lang="fr-FR" dirty="0" err="1"/>
              <a:t>into</a:t>
            </a:r>
            <a:r>
              <a:rPr lang="fr-FR" dirty="0"/>
              <a:t> contact </a:t>
            </a:r>
            <a:r>
              <a:rPr lang="fr-FR" b="1" dirty="0"/>
              <a:t>do not </a:t>
            </a:r>
            <a:r>
              <a:rPr lang="fr-FR" b="1" dirty="0" err="1"/>
              <a:t>necessarily</a:t>
            </a:r>
            <a:r>
              <a:rPr lang="fr-FR" b="1" dirty="0"/>
              <a:t> </a:t>
            </a:r>
            <a:r>
              <a:rPr lang="fr-FR" b="1" dirty="0" err="1"/>
              <a:t>imply</a:t>
            </a:r>
            <a:r>
              <a:rPr lang="fr-FR" b="1" dirty="0"/>
              <a:t> the </a:t>
            </a:r>
            <a:r>
              <a:rPr lang="fr-FR" b="1" dirty="0" err="1"/>
              <a:t>inferiority</a:t>
            </a:r>
            <a:r>
              <a:rPr lang="fr-FR" b="1" dirty="0"/>
              <a:t> of </a:t>
            </a:r>
            <a:r>
              <a:rPr lang="fr-FR" b="1" dirty="0" err="1"/>
              <a:t>either</a:t>
            </a:r>
            <a:r>
              <a:rPr lang="fr-FR" b="1" dirty="0"/>
              <a:t> race</a:t>
            </a:r>
            <a:r>
              <a:rPr lang="fr-FR" dirty="0"/>
              <a:t> to the </a:t>
            </a:r>
            <a:r>
              <a:rPr lang="fr-FR" dirty="0" err="1"/>
              <a:t>other</a:t>
            </a:r>
            <a:r>
              <a:rPr lang="fr-FR" dirty="0"/>
              <a:t>, and have been </a:t>
            </a:r>
            <a:r>
              <a:rPr lang="fr-FR" dirty="0" err="1"/>
              <a:t>generally</a:t>
            </a:r>
            <a:r>
              <a:rPr lang="fr-FR" dirty="0"/>
              <a:t>, if not </a:t>
            </a:r>
            <a:r>
              <a:rPr lang="fr-FR" dirty="0" err="1"/>
              <a:t>universally</a:t>
            </a:r>
            <a:r>
              <a:rPr lang="fr-FR" dirty="0"/>
              <a:t>, </a:t>
            </a:r>
            <a:r>
              <a:rPr lang="fr-FR" dirty="0" err="1"/>
              <a:t>recognized</a:t>
            </a:r>
            <a:r>
              <a:rPr lang="fr-FR" dirty="0"/>
              <a:t> as </a:t>
            </a:r>
            <a:r>
              <a:rPr lang="fr-FR" dirty="0" err="1"/>
              <a:t>within</a:t>
            </a:r>
            <a:r>
              <a:rPr lang="fr-FR" dirty="0"/>
              <a:t> the </a:t>
            </a:r>
            <a:r>
              <a:rPr lang="fr-FR" dirty="0" err="1"/>
              <a:t>competency</a:t>
            </a:r>
            <a:r>
              <a:rPr lang="fr-FR" dirty="0"/>
              <a:t> of the state </a:t>
            </a:r>
            <a:r>
              <a:rPr lang="fr-FR" dirty="0" err="1"/>
              <a:t>legislatures</a:t>
            </a:r>
            <a:r>
              <a:rPr lang="fr-FR" dirty="0"/>
              <a:t> in the </a:t>
            </a:r>
            <a:r>
              <a:rPr lang="fr-FR" dirty="0" err="1"/>
              <a:t>exercise</a:t>
            </a:r>
            <a:r>
              <a:rPr lang="fr-FR" dirty="0"/>
              <a:t> of </a:t>
            </a:r>
            <a:r>
              <a:rPr lang="fr-FR" dirty="0" err="1"/>
              <a:t>their</a:t>
            </a:r>
            <a:r>
              <a:rPr lang="fr-FR" dirty="0"/>
              <a:t> police power. </a:t>
            </a:r>
          </a:p>
        </p:txBody>
      </p:sp>
    </p:spTree>
    <p:extLst>
      <p:ext uri="{BB962C8B-B14F-4D97-AF65-F5344CB8AC3E}">
        <p14:creationId xmlns:p14="http://schemas.microsoft.com/office/powerpoint/2010/main" val="27091215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D40B40-091B-1A44-8DE5-DBFDB26A8B7D}"/>
              </a:ext>
            </a:extLst>
          </p:cNvPr>
          <p:cNvSpPr>
            <a:spLocks noGrp="1"/>
          </p:cNvSpPr>
          <p:nvPr>
            <p:ph type="title"/>
          </p:nvPr>
        </p:nvSpPr>
        <p:spPr/>
        <p:txBody>
          <a:bodyPr/>
          <a:lstStyle/>
          <a:p>
            <a:r>
              <a:rPr lang="fr-FR" dirty="0" err="1"/>
              <a:t>Plessy</a:t>
            </a:r>
            <a:r>
              <a:rPr lang="fr-FR" dirty="0"/>
              <a:t>: </a:t>
            </a:r>
            <a:r>
              <a:rPr lang="fr-FR" dirty="0" err="1"/>
              <a:t>legislation</a:t>
            </a:r>
            <a:r>
              <a:rPr lang="fr-FR" dirty="0"/>
              <a:t> </a:t>
            </a:r>
            <a:r>
              <a:rPr lang="fr-FR" dirty="0" err="1"/>
              <a:t>is</a:t>
            </a:r>
            <a:r>
              <a:rPr lang="fr-FR" dirty="0"/>
              <a:t> </a:t>
            </a:r>
            <a:r>
              <a:rPr lang="fr-FR" dirty="0" err="1"/>
              <a:t>powerless</a:t>
            </a:r>
            <a:endParaRPr lang="fr-FR" dirty="0"/>
          </a:p>
        </p:txBody>
      </p:sp>
      <p:sp>
        <p:nvSpPr>
          <p:cNvPr id="3" name="Espace réservé du contenu 2">
            <a:extLst>
              <a:ext uri="{FF2B5EF4-FFF2-40B4-BE49-F238E27FC236}">
                <a16:creationId xmlns:a16="http://schemas.microsoft.com/office/drawing/2014/main" id="{5787D4AC-BF2A-1F47-8EF8-6B93813731DC}"/>
              </a:ext>
            </a:extLst>
          </p:cNvPr>
          <p:cNvSpPr>
            <a:spLocks noGrp="1"/>
          </p:cNvSpPr>
          <p:nvPr>
            <p:ph idx="1"/>
          </p:nvPr>
        </p:nvSpPr>
        <p:spPr/>
        <p:txBody>
          <a:bodyPr/>
          <a:lstStyle/>
          <a:p>
            <a:r>
              <a:rPr lang="fr-FR" dirty="0" err="1"/>
              <a:t>Legislation</a:t>
            </a:r>
            <a:r>
              <a:rPr lang="fr-FR" dirty="0"/>
              <a:t> </a:t>
            </a:r>
            <a:r>
              <a:rPr lang="fr-FR" dirty="0" err="1"/>
              <a:t>is</a:t>
            </a:r>
            <a:r>
              <a:rPr lang="fr-FR" dirty="0"/>
              <a:t> </a:t>
            </a:r>
            <a:r>
              <a:rPr lang="fr-FR" dirty="0" err="1"/>
              <a:t>powerless</a:t>
            </a:r>
            <a:r>
              <a:rPr lang="fr-FR" dirty="0"/>
              <a:t> to </a:t>
            </a:r>
            <a:r>
              <a:rPr lang="fr-FR" dirty="0" err="1"/>
              <a:t>eradicate</a:t>
            </a:r>
            <a:r>
              <a:rPr lang="fr-FR" dirty="0"/>
              <a:t> racial instincts or to </a:t>
            </a:r>
            <a:r>
              <a:rPr lang="fr-FR" dirty="0" err="1"/>
              <a:t>abolish</a:t>
            </a:r>
            <a:r>
              <a:rPr lang="fr-FR" dirty="0"/>
              <a:t> distinctions </a:t>
            </a:r>
            <a:r>
              <a:rPr lang="fr-FR" dirty="0" err="1"/>
              <a:t>based</a:t>
            </a:r>
            <a:r>
              <a:rPr lang="fr-FR" dirty="0"/>
              <a:t> </a:t>
            </a:r>
            <a:r>
              <a:rPr lang="fr-FR" dirty="0" err="1"/>
              <a:t>upon</a:t>
            </a:r>
            <a:r>
              <a:rPr lang="fr-FR" dirty="0"/>
              <a:t> </a:t>
            </a:r>
            <a:r>
              <a:rPr lang="fr-FR" dirty="0" err="1"/>
              <a:t>physical</a:t>
            </a:r>
            <a:r>
              <a:rPr lang="fr-FR" dirty="0"/>
              <a:t> </a:t>
            </a:r>
            <a:r>
              <a:rPr lang="fr-FR" dirty="0" err="1"/>
              <a:t>differences</a:t>
            </a:r>
            <a:r>
              <a:rPr lang="fr-FR" dirty="0"/>
              <a:t>, and the </a:t>
            </a:r>
            <a:r>
              <a:rPr lang="fr-FR" dirty="0" err="1"/>
              <a:t>attempt</a:t>
            </a:r>
            <a:r>
              <a:rPr lang="fr-FR" dirty="0"/>
              <a:t> to do </a:t>
            </a:r>
            <a:r>
              <a:rPr lang="fr-FR" dirty="0" err="1"/>
              <a:t>so</a:t>
            </a:r>
            <a:r>
              <a:rPr lang="fr-FR" dirty="0"/>
              <a:t> </a:t>
            </a:r>
            <a:r>
              <a:rPr lang="fr-FR" dirty="0" err="1"/>
              <a:t>can</a:t>
            </a:r>
            <a:r>
              <a:rPr lang="fr-FR" dirty="0"/>
              <a:t> </a:t>
            </a:r>
            <a:r>
              <a:rPr lang="fr-FR" dirty="0" err="1"/>
              <a:t>only</a:t>
            </a:r>
            <a:r>
              <a:rPr lang="fr-FR" dirty="0"/>
              <a:t> </a:t>
            </a:r>
            <a:r>
              <a:rPr lang="fr-FR" dirty="0" err="1"/>
              <a:t>result</a:t>
            </a:r>
            <a:r>
              <a:rPr lang="fr-FR" dirty="0"/>
              <a:t> in </a:t>
            </a:r>
            <a:r>
              <a:rPr lang="fr-FR" dirty="0" err="1"/>
              <a:t>accentuating</a:t>
            </a:r>
            <a:r>
              <a:rPr lang="fr-FR" dirty="0"/>
              <a:t> the </a:t>
            </a:r>
            <a:r>
              <a:rPr lang="fr-FR" dirty="0" err="1"/>
              <a:t>difficulties</a:t>
            </a:r>
            <a:r>
              <a:rPr lang="fr-FR" dirty="0"/>
              <a:t> of the </a:t>
            </a:r>
            <a:r>
              <a:rPr lang="fr-FR" dirty="0" err="1"/>
              <a:t>present</a:t>
            </a:r>
            <a:r>
              <a:rPr lang="fr-FR" dirty="0"/>
              <a:t> situation. If the civil and </a:t>
            </a:r>
            <a:r>
              <a:rPr lang="fr-FR" dirty="0" err="1"/>
              <a:t>political</a:t>
            </a:r>
            <a:r>
              <a:rPr lang="fr-FR" dirty="0"/>
              <a:t> </a:t>
            </a:r>
            <a:r>
              <a:rPr lang="fr-FR" dirty="0" err="1"/>
              <a:t>rights</a:t>
            </a:r>
            <a:r>
              <a:rPr lang="fr-FR" dirty="0"/>
              <a:t> of </a:t>
            </a:r>
            <a:r>
              <a:rPr lang="fr-FR" dirty="0" err="1"/>
              <a:t>both</a:t>
            </a:r>
            <a:r>
              <a:rPr lang="fr-FR" dirty="0"/>
              <a:t> races </a:t>
            </a:r>
            <a:r>
              <a:rPr lang="fr-FR" dirty="0" err="1"/>
              <a:t>be</a:t>
            </a:r>
            <a:r>
              <a:rPr lang="fr-FR" dirty="0"/>
              <a:t> </a:t>
            </a:r>
            <a:r>
              <a:rPr lang="fr-FR" dirty="0" err="1"/>
              <a:t>equal</a:t>
            </a:r>
            <a:r>
              <a:rPr lang="fr-FR" dirty="0"/>
              <a:t>, one </a:t>
            </a:r>
            <a:r>
              <a:rPr lang="fr-FR" dirty="0" err="1"/>
              <a:t>cannot</a:t>
            </a:r>
            <a:r>
              <a:rPr lang="fr-FR" dirty="0"/>
              <a:t> </a:t>
            </a:r>
            <a:r>
              <a:rPr lang="fr-FR" dirty="0" err="1"/>
              <a:t>be</a:t>
            </a:r>
            <a:r>
              <a:rPr lang="fr-FR" dirty="0"/>
              <a:t> </a:t>
            </a:r>
            <a:r>
              <a:rPr lang="fr-FR" dirty="0" err="1"/>
              <a:t>inferior</a:t>
            </a:r>
            <a:r>
              <a:rPr lang="fr-FR" dirty="0"/>
              <a:t> to the </a:t>
            </a:r>
            <a:r>
              <a:rPr lang="fr-FR" dirty="0" err="1"/>
              <a:t>other</a:t>
            </a:r>
            <a:r>
              <a:rPr lang="fr-FR" dirty="0"/>
              <a:t> </a:t>
            </a:r>
            <a:r>
              <a:rPr lang="fr-FR" dirty="0" err="1"/>
              <a:t>civilly</a:t>
            </a:r>
            <a:r>
              <a:rPr lang="fr-FR" dirty="0"/>
              <a:t> </a:t>
            </a:r>
          </a:p>
          <a:p>
            <a:r>
              <a:rPr lang="fr-FR" dirty="0"/>
              <a:t>Page 163 U. S. 552</a:t>
            </a:r>
          </a:p>
          <a:p>
            <a:r>
              <a:rPr lang="fr-FR" dirty="0"/>
              <a:t>or </a:t>
            </a:r>
            <a:r>
              <a:rPr lang="fr-FR" dirty="0" err="1"/>
              <a:t>politically</a:t>
            </a:r>
            <a:r>
              <a:rPr lang="fr-FR" dirty="0"/>
              <a:t>. If one race </a:t>
            </a:r>
            <a:r>
              <a:rPr lang="fr-FR" dirty="0" err="1"/>
              <a:t>be</a:t>
            </a:r>
            <a:r>
              <a:rPr lang="fr-FR" dirty="0"/>
              <a:t> </a:t>
            </a:r>
            <a:r>
              <a:rPr lang="fr-FR" dirty="0" err="1"/>
              <a:t>inferior</a:t>
            </a:r>
            <a:r>
              <a:rPr lang="fr-FR" dirty="0"/>
              <a:t> to the </a:t>
            </a:r>
            <a:r>
              <a:rPr lang="fr-FR" dirty="0" err="1"/>
              <a:t>other</a:t>
            </a:r>
            <a:r>
              <a:rPr lang="fr-FR" dirty="0"/>
              <a:t> </a:t>
            </a:r>
            <a:r>
              <a:rPr lang="fr-FR" dirty="0" err="1"/>
              <a:t>socially</a:t>
            </a:r>
            <a:r>
              <a:rPr lang="fr-FR" dirty="0"/>
              <a:t>, the Constitution of the United States </a:t>
            </a:r>
            <a:r>
              <a:rPr lang="fr-FR" dirty="0" err="1"/>
              <a:t>cannot</a:t>
            </a:r>
            <a:r>
              <a:rPr lang="fr-FR" dirty="0"/>
              <a:t> put </a:t>
            </a:r>
            <a:r>
              <a:rPr lang="fr-FR" dirty="0" err="1"/>
              <a:t>them</a:t>
            </a:r>
            <a:r>
              <a:rPr lang="fr-FR" dirty="0"/>
              <a:t> </a:t>
            </a:r>
            <a:r>
              <a:rPr lang="fr-FR" dirty="0" err="1"/>
              <a:t>upon</a:t>
            </a:r>
            <a:r>
              <a:rPr lang="fr-FR" dirty="0"/>
              <a:t> the </a:t>
            </a:r>
            <a:r>
              <a:rPr lang="fr-FR" dirty="0" err="1"/>
              <a:t>same</a:t>
            </a:r>
            <a:r>
              <a:rPr lang="fr-FR" dirty="0"/>
              <a:t> plane</a:t>
            </a:r>
          </a:p>
          <a:p>
            <a:endParaRPr lang="fr-FR" dirty="0"/>
          </a:p>
        </p:txBody>
      </p:sp>
    </p:spTree>
    <p:extLst>
      <p:ext uri="{BB962C8B-B14F-4D97-AF65-F5344CB8AC3E}">
        <p14:creationId xmlns:p14="http://schemas.microsoft.com/office/powerpoint/2010/main" val="14153476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1B4CD-A7AA-D241-A9F5-6DB27E3A80A9}"/>
              </a:ext>
            </a:extLst>
          </p:cNvPr>
          <p:cNvSpPr>
            <a:spLocks noGrp="1"/>
          </p:cNvSpPr>
          <p:nvPr>
            <p:ph type="title"/>
          </p:nvPr>
        </p:nvSpPr>
        <p:spPr/>
        <p:txBody>
          <a:bodyPr/>
          <a:lstStyle/>
          <a:p>
            <a:r>
              <a:rPr lang="fr-FR" dirty="0"/>
              <a:t>PLESSY : HARLAN DISSENT</a:t>
            </a:r>
          </a:p>
        </p:txBody>
      </p:sp>
      <p:sp>
        <p:nvSpPr>
          <p:cNvPr id="3" name="Espace réservé du contenu 2">
            <a:extLst>
              <a:ext uri="{FF2B5EF4-FFF2-40B4-BE49-F238E27FC236}">
                <a16:creationId xmlns:a16="http://schemas.microsoft.com/office/drawing/2014/main" id="{2A13EB87-208F-BA4D-AB3E-16966C877593}"/>
              </a:ext>
            </a:extLst>
          </p:cNvPr>
          <p:cNvSpPr>
            <a:spLocks noGrp="1"/>
          </p:cNvSpPr>
          <p:nvPr>
            <p:ph idx="1"/>
          </p:nvPr>
        </p:nvSpPr>
        <p:spPr/>
        <p:txBody>
          <a:bodyPr/>
          <a:lstStyle/>
          <a:p>
            <a:r>
              <a:rPr lang="fr-FR" dirty="0"/>
              <a:t>in </a:t>
            </a:r>
            <a:r>
              <a:rPr lang="fr-FR" dirty="0" err="1"/>
              <a:t>view</a:t>
            </a:r>
            <a:r>
              <a:rPr lang="fr-FR" dirty="0"/>
              <a:t> of the Constitution, in the </a:t>
            </a:r>
            <a:r>
              <a:rPr lang="fr-FR" dirty="0" err="1"/>
              <a:t>eye</a:t>
            </a:r>
            <a:r>
              <a:rPr lang="fr-FR" dirty="0"/>
              <a:t> of the </a:t>
            </a:r>
            <a:r>
              <a:rPr lang="fr-FR" dirty="0" err="1"/>
              <a:t>law</a:t>
            </a:r>
            <a:r>
              <a:rPr lang="fr-FR" dirty="0"/>
              <a:t>, </a:t>
            </a:r>
            <a:r>
              <a:rPr lang="fr-FR" dirty="0" err="1"/>
              <a:t>there</a:t>
            </a:r>
            <a:r>
              <a:rPr lang="fr-FR" dirty="0"/>
              <a:t> </a:t>
            </a:r>
            <a:r>
              <a:rPr lang="fr-FR" dirty="0" err="1"/>
              <a:t>is</a:t>
            </a:r>
            <a:r>
              <a:rPr lang="fr-FR" dirty="0"/>
              <a:t> in </a:t>
            </a:r>
            <a:r>
              <a:rPr lang="fr-FR" dirty="0" err="1"/>
              <a:t>this</a:t>
            </a:r>
            <a:r>
              <a:rPr lang="fr-FR" dirty="0"/>
              <a:t> country no </a:t>
            </a:r>
            <a:r>
              <a:rPr lang="fr-FR" dirty="0" err="1"/>
              <a:t>superior</a:t>
            </a:r>
            <a:r>
              <a:rPr lang="fr-FR" dirty="0"/>
              <a:t>, dominant, </a:t>
            </a:r>
            <a:r>
              <a:rPr lang="fr-FR" dirty="0" err="1"/>
              <a:t>ruling</a:t>
            </a:r>
            <a:r>
              <a:rPr lang="fr-FR" dirty="0"/>
              <a:t> class of </a:t>
            </a:r>
            <a:r>
              <a:rPr lang="fr-FR" dirty="0" err="1"/>
              <a:t>citizens</a:t>
            </a:r>
            <a:r>
              <a:rPr lang="fr-FR" dirty="0"/>
              <a:t>. There </a:t>
            </a:r>
            <a:r>
              <a:rPr lang="fr-FR" dirty="0" err="1"/>
              <a:t>is</a:t>
            </a:r>
            <a:r>
              <a:rPr lang="fr-FR" dirty="0"/>
              <a:t> no caste </a:t>
            </a:r>
            <a:r>
              <a:rPr lang="fr-FR" dirty="0" err="1"/>
              <a:t>here</a:t>
            </a:r>
            <a:r>
              <a:rPr lang="fr-FR" dirty="0"/>
              <a:t>. Our Constitution </a:t>
            </a:r>
            <a:r>
              <a:rPr lang="fr-FR" dirty="0" err="1"/>
              <a:t>is</a:t>
            </a:r>
            <a:r>
              <a:rPr lang="fr-FR" dirty="0"/>
              <a:t> </a:t>
            </a:r>
            <a:r>
              <a:rPr lang="fr-FR" dirty="0" err="1"/>
              <a:t>color-blind</a:t>
            </a:r>
            <a:r>
              <a:rPr lang="fr-FR" dirty="0"/>
              <a:t>, and </a:t>
            </a:r>
            <a:r>
              <a:rPr lang="fr-FR" dirty="0" err="1"/>
              <a:t>neither</a:t>
            </a:r>
            <a:r>
              <a:rPr lang="fr-FR" dirty="0"/>
              <a:t> </a:t>
            </a:r>
            <a:r>
              <a:rPr lang="fr-FR" dirty="0" err="1"/>
              <a:t>knows</a:t>
            </a:r>
            <a:r>
              <a:rPr lang="fr-FR" dirty="0"/>
              <a:t> </a:t>
            </a:r>
            <a:r>
              <a:rPr lang="fr-FR" dirty="0" err="1"/>
              <a:t>nor</a:t>
            </a:r>
            <a:r>
              <a:rPr lang="fr-FR" dirty="0"/>
              <a:t> </a:t>
            </a:r>
            <a:r>
              <a:rPr lang="fr-FR" dirty="0" err="1"/>
              <a:t>tolerates</a:t>
            </a:r>
            <a:r>
              <a:rPr lang="fr-FR" dirty="0"/>
              <a:t> classes </a:t>
            </a:r>
            <a:r>
              <a:rPr lang="fr-FR" dirty="0" err="1"/>
              <a:t>among</a:t>
            </a:r>
            <a:r>
              <a:rPr lang="fr-FR" dirty="0"/>
              <a:t> </a:t>
            </a:r>
            <a:r>
              <a:rPr lang="fr-FR" dirty="0" err="1"/>
              <a:t>citizens</a:t>
            </a:r>
            <a:r>
              <a:rPr lang="fr-FR" dirty="0"/>
              <a:t>. In respect of civil </a:t>
            </a:r>
            <a:r>
              <a:rPr lang="fr-FR" dirty="0" err="1"/>
              <a:t>rights</a:t>
            </a:r>
            <a:r>
              <a:rPr lang="fr-FR" dirty="0"/>
              <a:t>, all </a:t>
            </a:r>
            <a:r>
              <a:rPr lang="fr-FR" dirty="0" err="1"/>
              <a:t>citizens</a:t>
            </a:r>
            <a:r>
              <a:rPr lang="fr-FR" dirty="0"/>
              <a:t> are </a:t>
            </a:r>
            <a:r>
              <a:rPr lang="fr-FR" dirty="0" err="1"/>
              <a:t>equal</a:t>
            </a:r>
            <a:r>
              <a:rPr lang="fr-FR" dirty="0"/>
              <a:t> </a:t>
            </a:r>
            <a:r>
              <a:rPr lang="fr-FR" dirty="0" err="1"/>
              <a:t>before</a:t>
            </a:r>
            <a:r>
              <a:rPr lang="fr-FR" dirty="0"/>
              <a:t> the </a:t>
            </a:r>
            <a:r>
              <a:rPr lang="fr-FR" dirty="0" err="1"/>
              <a:t>law</a:t>
            </a:r>
            <a:r>
              <a:rPr lang="fr-FR" dirty="0"/>
              <a:t>. </a:t>
            </a:r>
          </a:p>
        </p:txBody>
      </p:sp>
    </p:spTree>
    <p:extLst>
      <p:ext uri="{BB962C8B-B14F-4D97-AF65-F5344CB8AC3E}">
        <p14:creationId xmlns:p14="http://schemas.microsoft.com/office/powerpoint/2010/main" val="2804880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B630C0-41D8-2540-B9DD-7A393F6001BA}"/>
              </a:ext>
            </a:extLst>
          </p:cNvPr>
          <p:cNvSpPr>
            <a:spLocks noGrp="1"/>
          </p:cNvSpPr>
          <p:nvPr>
            <p:ph type="title"/>
          </p:nvPr>
        </p:nvSpPr>
        <p:spPr/>
        <p:txBody>
          <a:bodyPr/>
          <a:lstStyle/>
          <a:p>
            <a:r>
              <a:rPr lang="fr-FR" dirty="0"/>
              <a:t>Greene</a:t>
            </a:r>
          </a:p>
        </p:txBody>
      </p:sp>
      <p:pic>
        <p:nvPicPr>
          <p:cNvPr id="5" name="Espace réservé du contenu 4">
            <a:extLst>
              <a:ext uri="{FF2B5EF4-FFF2-40B4-BE49-F238E27FC236}">
                <a16:creationId xmlns:a16="http://schemas.microsoft.com/office/drawing/2014/main" id="{DFD95BBD-527A-EA43-AD6F-AB325D4C241E}"/>
              </a:ext>
            </a:extLst>
          </p:cNvPr>
          <p:cNvPicPr>
            <a:picLocks noGrp="1" noChangeAspect="1"/>
          </p:cNvPicPr>
          <p:nvPr>
            <p:ph idx="1"/>
          </p:nvPr>
        </p:nvPicPr>
        <p:blipFill>
          <a:blip r:embed="rId2"/>
          <a:stretch>
            <a:fillRect/>
          </a:stretch>
        </p:blipFill>
        <p:spPr>
          <a:xfrm>
            <a:off x="2125024" y="1825625"/>
            <a:ext cx="7941952" cy="4351338"/>
          </a:xfrm>
        </p:spPr>
      </p:pic>
    </p:spTree>
    <p:extLst>
      <p:ext uri="{BB962C8B-B14F-4D97-AF65-F5344CB8AC3E}">
        <p14:creationId xmlns:p14="http://schemas.microsoft.com/office/powerpoint/2010/main" val="40264982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5F1F1A-6745-4749-A0B9-43F257FFC77F}"/>
              </a:ext>
            </a:extLst>
          </p:cNvPr>
          <p:cNvSpPr>
            <a:spLocks noGrp="1"/>
          </p:cNvSpPr>
          <p:nvPr>
            <p:ph type="title"/>
          </p:nvPr>
        </p:nvSpPr>
        <p:spPr/>
        <p:txBody>
          <a:bodyPr>
            <a:normAutofit fontScale="90000"/>
          </a:bodyPr>
          <a:lstStyle/>
          <a:p>
            <a:r>
              <a:rPr lang="fr-FR" dirty="0" err="1"/>
              <a:t>Precedent</a:t>
            </a:r>
            <a:r>
              <a:rPr lang="fr-FR" dirty="0"/>
              <a:t>:  séparer les races est constitutionnel si  elles sont traitées de manière égale </a:t>
            </a:r>
          </a:p>
        </p:txBody>
      </p:sp>
      <p:pic>
        <p:nvPicPr>
          <p:cNvPr id="5" name="Espace réservé du contenu 4">
            <a:extLst>
              <a:ext uri="{FF2B5EF4-FFF2-40B4-BE49-F238E27FC236}">
                <a16:creationId xmlns:a16="http://schemas.microsoft.com/office/drawing/2014/main" id="{179185AC-142D-6E46-AF35-77A6B8B720EB}"/>
              </a:ext>
            </a:extLst>
          </p:cNvPr>
          <p:cNvPicPr>
            <a:picLocks noGrp="1" noChangeAspect="1"/>
          </p:cNvPicPr>
          <p:nvPr>
            <p:ph idx="1"/>
          </p:nvPr>
        </p:nvPicPr>
        <p:blipFill>
          <a:blip r:embed="rId2"/>
          <a:stretch>
            <a:fillRect/>
          </a:stretch>
        </p:blipFill>
        <p:spPr>
          <a:xfrm>
            <a:off x="838200" y="2189221"/>
            <a:ext cx="10515600" cy="3624146"/>
          </a:xfrm>
        </p:spPr>
      </p:pic>
    </p:spTree>
    <p:extLst>
      <p:ext uri="{BB962C8B-B14F-4D97-AF65-F5344CB8AC3E}">
        <p14:creationId xmlns:p14="http://schemas.microsoft.com/office/powerpoint/2010/main" val="10382387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4E4AF2-2A77-2740-8937-294868F26322}"/>
              </a:ext>
            </a:extLst>
          </p:cNvPr>
          <p:cNvSpPr>
            <a:spLocks noGrp="1"/>
          </p:cNvSpPr>
          <p:nvPr>
            <p:ph type="title"/>
          </p:nvPr>
        </p:nvSpPr>
        <p:spPr/>
        <p:txBody>
          <a:bodyPr/>
          <a:lstStyle/>
          <a:p>
            <a:r>
              <a:rPr lang="fr-FR" dirty="0" err="1"/>
              <a:t>Plessy</a:t>
            </a:r>
            <a:r>
              <a:rPr lang="fr-FR" dirty="0"/>
              <a:t>: not a model of </a:t>
            </a:r>
            <a:r>
              <a:rPr lang="fr-FR" dirty="0" err="1"/>
              <a:t>bad</a:t>
            </a:r>
            <a:r>
              <a:rPr lang="fr-FR" dirty="0"/>
              <a:t> </a:t>
            </a:r>
            <a:r>
              <a:rPr lang="fr-FR" dirty="0" err="1"/>
              <a:t>reasoning</a:t>
            </a:r>
            <a:endParaRPr lang="fr-FR" dirty="0"/>
          </a:p>
        </p:txBody>
      </p:sp>
      <p:pic>
        <p:nvPicPr>
          <p:cNvPr id="5" name="Espace réservé du contenu 4">
            <a:extLst>
              <a:ext uri="{FF2B5EF4-FFF2-40B4-BE49-F238E27FC236}">
                <a16:creationId xmlns:a16="http://schemas.microsoft.com/office/drawing/2014/main" id="{C85723DE-EE65-C841-8E8B-D265DD5DC35E}"/>
              </a:ext>
            </a:extLst>
          </p:cNvPr>
          <p:cNvPicPr>
            <a:picLocks noGrp="1" noChangeAspect="1"/>
          </p:cNvPicPr>
          <p:nvPr>
            <p:ph idx="1"/>
          </p:nvPr>
        </p:nvPicPr>
        <p:blipFill>
          <a:blip r:embed="rId2"/>
          <a:stretch>
            <a:fillRect/>
          </a:stretch>
        </p:blipFill>
        <p:spPr>
          <a:xfrm>
            <a:off x="1059729" y="1825625"/>
            <a:ext cx="10072541" cy="4351338"/>
          </a:xfrm>
        </p:spPr>
      </p:pic>
    </p:spTree>
    <p:extLst>
      <p:ext uri="{BB962C8B-B14F-4D97-AF65-F5344CB8AC3E}">
        <p14:creationId xmlns:p14="http://schemas.microsoft.com/office/powerpoint/2010/main" val="29444005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1B4CD-A7AA-D241-A9F5-6DB27E3A80A9}"/>
              </a:ext>
            </a:extLst>
          </p:cNvPr>
          <p:cNvSpPr>
            <a:spLocks noGrp="1"/>
          </p:cNvSpPr>
          <p:nvPr>
            <p:ph type="title"/>
          </p:nvPr>
        </p:nvSpPr>
        <p:spPr/>
        <p:txBody>
          <a:bodyPr/>
          <a:lstStyle/>
          <a:p>
            <a:r>
              <a:rPr lang="fr-FR" i="1" dirty="0"/>
              <a:t>Brown v. </a:t>
            </a:r>
            <a:r>
              <a:rPr lang="fr-FR" i="1" dirty="0" err="1"/>
              <a:t>Board</a:t>
            </a:r>
            <a:r>
              <a:rPr lang="fr-FR" i="1" dirty="0"/>
              <a:t> of Education</a:t>
            </a:r>
            <a:r>
              <a:rPr lang="fr-FR" dirty="0"/>
              <a:t> (1954) Warren court  </a:t>
            </a:r>
          </a:p>
        </p:txBody>
      </p:sp>
      <p:sp>
        <p:nvSpPr>
          <p:cNvPr id="3" name="Espace réservé du contenu 2">
            <a:extLst>
              <a:ext uri="{FF2B5EF4-FFF2-40B4-BE49-F238E27FC236}">
                <a16:creationId xmlns:a16="http://schemas.microsoft.com/office/drawing/2014/main" id="{2A13EB87-208F-BA4D-AB3E-16966C877593}"/>
              </a:ext>
            </a:extLst>
          </p:cNvPr>
          <p:cNvSpPr>
            <a:spLocks noGrp="1"/>
          </p:cNvSpPr>
          <p:nvPr>
            <p:ph idx="1"/>
          </p:nvPr>
        </p:nvSpPr>
        <p:spPr/>
        <p:txBody>
          <a:bodyPr/>
          <a:lstStyle/>
          <a:p>
            <a:r>
              <a:rPr lang="fr-FR" dirty="0" err="1"/>
              <a:t>We</a:t>
            </a:r>
            <a:r>
              <a:rPr lang="fr-FR" dirty="0"/>
              <a:t> </a:t>
            </a:r>
            <a:r>
              <a:rPr lang="fr-FR" dirty="0" err="1"/>
              <a:t>conclude</a:t>
            </a:r>
            <a:r>
              <a:rPr lang="fr-FR" dirty="0"/>
              <a:t> </a:t>
            </a:r>
            <a:r>
              <a:rPr lang="fr-FR" dirty="0" err="1"/>
              <a:t>that</a:t>
            </a:r>
            <a:r>
              <a:rPr lang="fr-FR" dirty="0"/>
              <a:t>, in the </a:t>
            </a:r>
            <a:r>
              <a:rPr lang="fr-FR" dirty="0" err="1"/>
              <a:t>field</a:t>
            </a:r>
            <a:r>
              <a:rPr lang="fr-FR" dirty="0"/>
              <a:t> of public </a:t>
            </a:r>
            <a:r>
              <a:rPr lang="fr-FR" dirty="0" err="1"/>
              <a:t>education</a:t>
            </a:r>
            <a:r>
              <a:rPr lang="fr-FR" dirty="0"/>
              <a:t>, the doctrine of "</a:t>
            </a:r>
            <a:r>
              <a:rPr lang="fr-FR" dirty="0" err="1"/>
              <a:t>separate</a:t>
            </a:r>
            <a:r>
              <a:rPr lang="fr-FR" dirty="0"/>
              <a:t> but </a:t>
            </a:r>
            <a:r>
              <a:rPr lang="fr-FR" dirty="0" err="1"/>
              <a:t>equal</a:t>
            </a:r>
            <a:r>
              <a:rPr lang="fr-FR" dirty="0"/>
              <a:t>" has no place. </a:t>
            </a:r>
            <a:r>
              <a:rPr lang="fr-FR" dirty="0" err="1"/>
              <a:t>Separate</a:t>
            </a:r>
            <a:r>
              <a:rPr lang="fr-FR" dirty="0"/>
              <a:t> </a:t>
            </a:r>
            <a:r>
              <a:rPr lang="fr-FR" dirty="0" err="1"/>
              <a:t>educational</a:t>
            </a:r>
            <a:r>
              <a:rPr lang="fr-FR" dirty="0"/>
              <a:t> </a:t>
            </a:r>
            <a:r>
              <a:rPr lang="fr-FR" dirty="0" err="1"/>
              <a:t>facilities</a:t>
            </a:r>
            <a:r>
              <a:rPr lang="fr-FR" dirty="0"/>
              <a:t> are </a:t>
            </a:r>
            <a:r>
              <a:rPr lang="fr-FR" dirty="0" err="1"/>
              <a:t>inherently</a:t>
            </a:r>
            <a:r>
              <a:rPr lang="fr-FR" dirty="0"/>
              <a:t> </a:t>
            </a:r>
            <a:r>
              <a:rPr lang="fr-FR" dirty="0" err="1"/>
              <a:t>unequal</a:t>
            </a:r>
            <a:r>
              <a:rPr lang="fr-FR" dirty="0"/>
              <a:t>. </a:t>
            </a:r>
            <a:r>
              <a:rPr lang="fr-FR" dirty="0" err="1"/>
              <a:t>Therefore</a:t>
            </a:r>
            <a:r>
              <a:rPr lang="fr-FR" dirty="0"/>
              <a:t>, </a:t>
            </a:r>
            <a:r>
              <a:rPr lang="fr-FR" dirty="0" err="1"/>
              <a:t>we</a:t>
            </a:r>
            <a:r>
              <a:rPr lang="fr-FR" dirty="0"/>
              <a:t> </a:t>
            </a:r>
            <a:r>
              <a:rPr lang="fr-FR" dirty="0" err="1"/>
              <a:t>hold</a:t>
            </a:r>
            <a:r>
              <a:rPr lang="fr-FR" dirty="0"/>
              <a:t> </a:t>
            </a:r>
            <a:r>
              <a:rPr lang="fr-FR" dirty="0" err="1"/>
              <a:t>that</a:t>
            </a:r>
            <a:r>
              <a:rPr lang="fr-FR" dirty="0"/>
              <a:t> the </a:t>
            </a:r>
            <a:r>
              <a:rPr lang="fr-FR" dirty="0" err="1"/>
              <a:t>plaintiffs</a:t>
            </a:r>
            <a:r>
              <a:rPr lang="fr-FR" dirty="0"/>
              <a:t> and </a:t>
            </a:r>
            <a:r>
              <a:rPr lang="fr-FR" dirty="0" err="1"/>
              <a:t>others</a:t>
            </a:r>
            <a:r>
              <a:rPr lang="fr-FR" dirty="0"/>
              <a:t> </a:t>
            </a:r>
            <a:r>
              <a:rPr lang="fr-FR" dirty="0" err="1"/>
              <a:t>similarly</a:t>
            </a:r>
            <a:r>
              <a:rPr lang="fr-FR" dirty="0"/>
              <a:t> </a:t>
            </a:r>
            <a:r>
              <a:rPr lang="fr-FR" dirty="0" err="1"/>
              <a:t>situated</a:t>
            </a:r>
            <a:r>
              <a:rPr lang="fr-FR" dirty="0"/>
              <a:t> for </a:t>
            </a:r>
            <a:r>
              <a:rPr lang="fr-FR" dirty="0" err="1"/>
              <a:t>whom</a:t>
            </a:r>
            <a:r>
              <a:rPr lang="fr-FR" dirty="0"/>
              <a:t> the actions have been </a:t>
            </a:r>
            <a:r>
              <a:rPr lang="fr-FR" dirty="0" err="1"/>
              <a:t>brought</a:t>
            </a:r>
            <a:r>
              <a:rPr lang="fr-FR" dirty="0"/>
              <a:t> are, by </a:t>
            </a:r>
            <a:r>
              <a:rPr lang="fr-FR" dirty="0" err="1"/>
              <a:t>reason</a:t>
            </a:r>
            <a:r>
              <a:rPr lang="fr-FR" dirty="0"/>
              <a:t> of the </a:t>
            </a:r>
            <a:r>
              <a:rPr lang="fr-FR" dirty="0" err="1"/>
              <a:t>segregation</a:t>
            </a:r>
            <a:r>
              <a:rPr lang="fr-FR" dirty="0"/>
              <a:t> </a:t>
            </a:r>
            <a:r>
              <a:rPr lang="fr-FR" dirty="0" err="1"/>
              <a:t>complained</a:t>
            </a:r>
            <a:r>
              <a:rPr lang="fr-FR" dirty="0"/>
              <a:t> of, </a:t>
            </a:r>
            <a:r>
              <a:rPr lang="fr-FR" dirty="0" err="1"/>
              <a:t>deprived</a:t>
            </a:r>
            <a:r>
              <a:rPr lang="fr-FR" dirty="0"/>
              <a:t> of the </a:t>
            </a:r>
            <a:r>
              <a:rPr lang="fr-FR" dirty="0" err="1"/>
              <a:t>equal</a:t>
            </a:r>
            <a:r>
              <a:rPr lang="fr-FR" dirty="0"/>
              <a:t> protection of the </a:t>
            </a:r>
            <a:r>
              <a:rPr lang="fr-FR" dirty="0" err="1"/>
              <a:t>laws</a:t>
            </a:r>
            <a:r>
              <a:rPr lang="fr-FR" dirty="0"/>
              <a:t> </a:t>
            </a:r>
            <a:r>
              <a:rPr lang="fr-FR" dirty="0" err="1"/>
              <a:t>guaranteed</a:t>
            </a:r>
            <a:r>
              <a:rPr lang="fr-FR" dirty="0"/>
              <a:t> by the </a:t>
            </a:r>
            <a:r>
              <a:rPr lang="fr-FR" dirty="0" err="1"/>
              <a:t>Fourteenth</a:t>
            </a:r>
            <a:r>
              <a:rPr lang="fr-FR" dirty="0"/>
              <a:t> </a:t>
            </a:r>
            <a:r>
              <a:rPr lang="fr-FR" dirty="0" err="1"/>
              <a:t>Amendment</a:t>
            </a:r>
            <a:r>
              <a:rPr lang="fr-FR" dirty="0"/>
              <a:t>. (…)</a:t>
            </a:r>
          </a:p>
        </p:txBody>
      </p:sp>
    </p:spTree>
    <p:extLst>
      <p:ext uri="{BB962C8B-B14F-4D97-AF65-F5344CB8AC3E}">
        <p14:creationId xmlns:p14="http://schemas.microsoft.com/office/powerpoint/2010/main" val="19998069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8F423-8956-854B-AC56-A3382C2C1C1A}"/>
              </a:ext>
            </a:extLst>
          </p:cNvPr>
          <p:cNvSpPr>
            <a:spLocks noGrp="1"/>
          </p:cNvSpPr>
          <p:nvPr>
            <p:ph type="title"/>
          </p:nvPr>
        </p:nvSpPr>
        <p:spPr/>
        <p:txBody>
          <a:bodyPr/>
          <a:lstStyle/>
          <a:p>
            <a:r>
              <a:rPr lang="fr-FR" dirty="0"/>
              <a:t>BROWN </a:t>
            </a:r>
          </a:p>
        </p:txBody>
      </p:sp>
      <p:sp>
        <p:nvSpPr>
          <p:cNvPr id="3" name="Espace réservé du contenu 2">
            <a:extLst>
              <a:ext uri="{FF2B5EF4-FFF2-40B4-BE49-F238E27FC236}">
                <a16:creationId xmlns:a16="http://schemas.microsoft.com/office/drawing/2014/main" id="{E5B971C4-04E8-4C45-9CFC-555F8EB6B566}"/>
              </a:ext>
            </a:extLst>
          </p:cNvPr>
          <p:cNvSpPr>
            <a:spLocks noGrp="1"/>
          </p:cNvSpPr>
          <p:nvPr>
            <p:ph idx="1"/>
          </p:nvPr>
        </p:nvSpPr>
        <p:spPr/>
        <p:txBody>
          <a:bodyPr>
            <a:normAutofit fontScale="85000" lnSpcReduction="20000"/>
          </a:bodyPr>
          <a:lstStyle/>
          <a:p>
            <a:r>
              <a:rPr lang="fr-FR" dirty="0"/>
              <a:t>To </a:t>
            </a:r>
            <a:r>
              <a:rPr lang="fr-FR" dirty="0" err="1"/>
              <a:t>separate</a:t>
            </a:r>
            <a:r>
              <a:rPr lang="fr-FR" dirty="0"/>
              <a:t> </a:t>
            </a:r>
            <a:r>
              <a:rPr lang="fr-FR" dirty="0" err="1"/>
              <a:t>them</a:t>
            </a:r>
            <a:r>
              <a:rPr lang="fr-FR" dirty="0"/>
              <a:t> </a:t>
            </a:r>
            <a:r>
              <a:rPr lang="fr-FR" dirty="0" err="1"/>
              <a:t>from</a:t>
            </a:r>
            <a:r>
              <a:rPr lang="fr-FR" dirty="0"/>
              <a:t> </a:t>
            </a:r>
            <a:r>
              <a:rPr lang="fr-FR" dirty="0" err="1"/>
              <a:t>others</a:t>
            </a:r>
            <a:r>
              <a:rPr lang="fr-FR" dirty="0"/>
              <a:t> of </a:t>
            </a:r>
            <a:r>
              <a:rPr lang="fr-FR" dirty="0" err="1"/>
              <a:t>similar</a:t>
            </a:r>
            <a:r>
              <a:rPr lang="fr-FR" dirty="0"/>
              <a:t> </a:t>
            </a:r>
            <a:r>
              <a:rPr lang="fr-FR" dirty="0" err="1"/>
              <a:t>age</a:t>
            </a:r>
            <a:r>
              <a:rPr lang="fr-FR" dirty="0"/>
              <a:t> and qualifications </a:t>
            </a:r>
            <a:r>
              <a:rPr lang="fr-FR" dirty="0" err="1"/>
              <a:t>solely</a:t>
            </a:r>
            <a:r>
              <a:rPr lang="fr-FR" dirty="0"/>
              <a:t> </a:t>
            </a:r>
            <a:r>
              <a:rPr lang="fr-FR" dirty="0" err="1"/>
              <a:t>because</a:t>
            </a:r>
            <a:r>
              <a:rPr lang="fr-FR" dirty="0"/>
              <a:t> of </a:t>
            </a:r>
            <a:r>
              <a:rPr lang="fr-FR" dirty="0" err="1"/>
              <a:t>their</a:t>
            </a:r>
            <a:r>
              <a:rPr lang="fr-FR" dirty="0"/>
              <a:t> race </a:t>
            </a:r>
            <a:r>
              <a:rPr lang="fr-FR" dirty="0" err="1"/>
              <a:t>generates</a:t>
            </a:r>
            <a:r>
              <a:rPr lang="fr-FR" dirty="0"/>
              <a:t> a feeling of </a:t>
            </a:r>
            <a:r>
              <a:rPr lang="fr-FR" dirty="0" err="1"/>
              <a:t>inferiority</a:t>
            </a:r>
            <a:r>
              <a:rPr lang="fr-FR" dirty="0"/>
              <a:t> as to </a:t>
            </a:r>
            <a:r>
              <a:rPr lang="fr-FR" dirty="0" err="1"/>
              <a:t>their</a:t>
            </a:r>
            <a:r>
              <a:rPr lang="fr-FR" dirty="0"/>
              <a:t> </a:t>
            </a:r>
            <a:r>
              <a:rPr lang="fr-FR" dirty="0" err="1"/>
              <a:t>status</a:t>
            </a:r>
            <a:r>
              <a:rPr lang="fr-FR" dirty="0"/>
              <a:t> in the </a:t>
            </a:r>
            <a:r>
              <a:rPr lang="fr-FR" dirty="0" err="1"/>
              <a:t>community</a:t>
            </a:r>
            <a:r>
              <a:rPr lang="fr-FR" dirty="0"/>
              <a:t> </a:t>
            </a:r>
            <a:r>
              <a:rPr lang="fr-FR" dirty="0" err="1"/>
              <a:t>that</a:t>
            </a:r>
            <a:r>
              <a:rPr lang="fr-FR" dirty="0"/>
              <a:t> </a:t>
            </a:r>
            <a:r>
              <a:rPr lang="fr-FR" dirty="0" err="1"/>
              <a:t>may</a:t>
            </a:r>
            <a:r>
              <a:rPr lang="fr-FR" dirty="0"/>
              <a:t> affect </a:t>
            </a:r>
            <a:r>
              <a:rPr lang="fr-FR" dirty="0" err="1"/>
              <a:t>their</a:t>
            </a:r>
            <a:r>
              <a:rPr lang="fr-FR" dirty="0"/>
              <a:t> </a:t>
            </a:r>
            <a:r>
              <a:rPr lang="fr-FR" dirty="0" err="1"/>
              <a:t>hearts</a:t>
            </a:r>
            <a:r>
              <a:rPr lang="fr-FR" dirty="0"/>
              <a:t> and </a:t>
            </a:r>
            <a:r>
              <a:rPr lang="fr-FR" dirty="0" err="1"/>
              <a:t>minds</a:t>
            </a:r>
            <a:r>
              <a:rPr lang="fr-FR" dirty="0"/>
              <a:t> in a </a:t>
            </a:r>
            <a:r>
              <a:rPr lang="fr-FR" dirty="0" err="1"/>
              <a:t>way</a:t>
            </a:r>
            <a:r>
              <a:rPr lang="fr-FR" dirty="0"/>
              <a:t> </a:t>
            </a:r>
            <a:r>
              <a:rPr lang="fr-FR" dirty="0" err="1"/>
              <a:t>unlikely</a:t>
            </a:r>
            <a:r>
              <a:rPr lang="fr-FR" dirty="0"/>
              <a:t> </a:t>
            </a:r>
            <a:r>
              <a:rPr lang="fr-FR" dirty="0" err="1"/>
              <a:t>ever</a:t>
            </a:r>
            <a:r>
              <a:rPr lang="fr-FR" dirty="0"/>
              <a:t> to </a:t>
            </a:r>
            <a:r>
              <a:rPr lang="fr-FR" dirty="0" err="1"/>
              <a:t>be</a:t>
            </a:r>
            <a:r>
              <a:rPr lang="fr-FR" dirty="0"/>
              <a:t> </a:t>
            </a:r>
            <a:r>
              <a:rPr lang="fr-FR" dirty="0" err="1"/>
              <a:t>undone</a:t>
            </a:r>
            <a:r>
              <a:rPr lang="fr-FR" dirty="0"/>
              <a:t>. </a:t>
            </a:r>
          </a:p>
          <a:p>
            <a:endParaRPr lang="fr-FR" dirty="0"/>
          </a:p>
          <a:p>
            <a:r>
              <a:rPr lang="fr-FR" dirty="0"/>
              <a:t>[ </a:t>
            </a:r>
            <a:r>
              <a:rPr lang="fr-FR" dirty="0" err="1"/>
              <a:t>footnote</a:t>
            </a:r>
            <a:r>
              <a:rPr lang="fr-FR" dirty="0"/>
              <a:t> 11 ] K.B. Clark, </a:t>
            </a:r>
            <a:r>
              <a:rPr lang="fr-FR" dirty="0" err="1"/>
              <a:t>Effect</a:t>
            </a:r>
            <a:r>
              <a:rPr lang="fr-FR" dirty="0"/>
              <a:t> of </a:t>
            </a:r>
            <a:r>
              <a:rPr lang="fr-FR" dirty="0" err="1"/>
              <a:t>Prejudice</a:t>
            </a:r>
            <a:r>
              <a:rPr lang="fr-FR" dirty="0"/>
              <a:t> and Discrimination on </a:t>
            </a:r>
            <a:r>
              <a:rPr lang="fr-FR" dirty="0" err="1"/>
              <a:t>Personality</a:t>
            </a:r>
            <a:r>
              <a:rPr lang="fr-FR" dirty="0"/>
              <a:t> </a:t>
            </a:r>
            <a:r>
              <a:rPr lang="fr-FR" dirty="0" err="1"/>
              <a:t>Development</a:t>
            </a:r>
            <a:r>
              <a:rPr lang="fr-FR" dirty="0"/>
              <a:t> (</a:t>
            </a:r>
            <a:r>
              <a:rPr lang="fr-FR" dirty="0" err="1"/>
              <a:t>Mid-century</a:t>
            </a:r>
            <a:r>
              <a:rPr lang="fr-FR" dirty="0"/>
              <a:t> White House </a:t>
            </a:r>
            <a:r>
              <a:rPr lang="fr-FR" dirty="0" err="1"/>
              <a:t>Conference</a:t>
            </a:r>
            <a:r>
              <a:rPr lang="fr-FR" dirty="0"/>
              <a:t> on </a:t>
            </a:r>
            <a:r>
              <a:rPr lang="fr-FR" dirty="0" err="1"/>
              <a:t>Children</a:t>
            </a:r>
            <a:r>
              <a:rPr lang="fr-FR" dirty="0"/>
              <a:t> and </a:t>
            </a:r>
            <a:r>
              <a:rPr lang="fr-FR" dirty="0" err="1"/>
              <a:t>Youth</a:t>
            </a:r>
            <a:r>
              <a:rPr lang="fr-FR" dirty="0"/>
              <a:t>, 1950); </a:t>
            </a:r>
            <a:r>
              <a:rPr lang="fr-FR" dirty="0" err="1"/>
              <a:t>Witmer</a:t>
            </a:r>
            <a:r>
              <a:rPr lang="fr-FR" dirty="0"/>
              <a:t> and </a:t>
            </a:r>
            <a:r>
              <a:rPr lang="fr-FR" dirty="0" err="1"/>
              <a:t>Kotinsky</a:t>
            </a:r>
            <a:r>
              <a:rPr lang="fr-FR" dirty="0"/>
              <a:t>, </a:t>
            </a:r>
            <a:r>
              <a:rPr lang="fr-FR" dirty="0" err="1"/>
              <a:t>Personality</a:t>
            </a:r>
            <a:r>
              <a:rPr lang="fr-FR" dirty="0"/>
              <a:t> in the </a:t>
            </a:r>
            <a:r>
              <a:rPr lang="fr-FR" dirty="0" err="1"/>
              <a:t>Making</a:t>
            </a:r>
            <a:r>
              <a:rPr lang="fr-FR" dirty="0"/>
              <a:t> (1952), c. VI; Deutscher and </a:t>
            </a:r>
            <a:r>
              <a:rPr lang="fr-FR" dirty="0" err="1"/>
              <a:t>Chein</a:t>
            </a:r>
            <a:r>
              <a:rPr lang="fr-FR" dirty="0"/>
              <a:t>, The </a:t>
            </a:r>
            <a:r>
              <a:rPr lang="fr-FR" dirty="0" err="1"/>
              <a:t>Psychological</a:t>
            </a:r>
            <a:r>
              <a:rPr lang="fr-FR" dirty="0"/>
              <a:t> </a:t>
            </a:r>
            <a:r>
              <a:rPr lang="fr-FR" dirty="0" err="1"/>
              <a:t>Effects</a:t>
            </a:r>
            <a:r>
              <a:rPr lang="fr-FR" dirty="0"/>
              <a:t> of </a:t>
            </a:r>
            <a:r>
              <a:rPr lang="fr-FR" dirty="0" err="1"/>
              <a:t>Enforced</a:t>
            </a:r>
            <a:r>
              <a:rPr lang="fr-FR" dirty="0"/>
              <a:t> </a:t>
            </a:r>
            <a:r>
              <a:rPr lang="fr-FR" dirty="0" err="1"/>
              <a:t>Segregation</a:t>
            </a:r>
            <a:r>
              <a:rPr lang="fr-FR" dirty="0"/>
              <a:t> A Survey of Social Science Opinion, 26 </a:t>
            </a:r>
            <a:r>
              <a:rPr lang="fr-FR" dirty="0" err="1"/>
              <a:t>J.Psychol</a:t>
            </a:r>
            <a:r>
              <a:rPr lang="fr-FR" dirty="0"/>
              <a:t>. 259 (1948); </a:t>
            </a:r>
            <a:r>
              <a:rPr lang="fr-FR" dirty="0" err="1"/>
              <a:t>Chein</a:t>
            </a:r>
            <a:r>
              <a:rPr lang="fr-FR" dirty="0"/>
              <a:t>, </a:t>
            </a:r>
            <a:r>
              <a:rPr lang="fr-FR" dirty="0" err="1"/>
              <a:t>What</a:t>
            </a:r>
            <a:r>
              <a:rPr lang="fr-FR" dirty="0"/>
              <a:t> are the </a:t>
            </a:r>
            <a:r>
              <a:rPr lang="fr-FR" dirty="0" err="1"/>
              <a:t>Psychological</a:t>
            </a:r>
            <a:r>
              <a:rPr lang="fr-FR" dirty="0"/>
              <a:t> </a:t>
            </a:r>
            <a:r>
              <a:rPr lang="fr-FR" dirty="0" err="1"/>
              <a:t>Effects</a:t>
            </a:r>
            <a:r>
              <a:rPr lang="fr-FR" dirty="0"/>
              <a:t> of </a:t>
            </a:r>
            <a:r>
              <a:rPr lang="fr-FR" dirty="0" err="1"/>
              <a:t>Segregation</a:t>
            </a:r>
            <a:r>
              <a:rPr lang="fr-FR" dirty="0"/>
              <a:t> Under Conditions of </a:t>
            </a:r>
            <a:r>
              <a:rPr lang="fr-FR" dirty="0" err="1"/>
              <a:t>Equal</a:t>
            </a:r>
            <a:r>
              <a:rPr lang="fr-FR" dirty="0"/>
              <a:t> </a:t>
            </a:r>
            <a:r>
              <a:rPr lang="fr-FR" dirty="0" err="1"/>
              <a:t>Facilities</a:t>
            </a:r>
            <a:r>
              <a:rPr lang="fr-FR" dirty="0"/>
              <a:t>?, 3 </a:t>
            </a:r>
            <a:r>
              <a:rPr lang="fr-FR" dirty="0" err="1"/>
              <a:t>Int.J.Opinion</a:t>
            </a:r>
            <a:r>
              <a:rPr lang="fr-FR" dirty="0"/>
              <a:t> and Attitude </a:t>
            </a:r>
            <a:r>
              <a:rPr lang="fr-FR" dirty="0" err="1"/>
              <a:t>Res</a:t>
            </a:r>
            <a:r>
              <a:rPr lang="fr-FR" dirty="0"/>
              <a:t>. 229 (1949); </a:t>
            </a:r>
            <a:r>
              <a:rPr lang="fr-FR" dirty="0" err="1"/>
              <a:t>Brameld</a:t>
            </a:r>
            <a:r>
              <a:rPr lang="fr-FR" dirty="0"/>
              <a:t>, </a:t>
            </a:r>
            <a:r>
              <a:rPr lang="fr-FR" dirty="0" err="1"/>
              <a:t>Educational</a:t>
            </a:r>
            <a:r>
              <a:rPr lang="fr-FR" dirty="0"/>
              <a:t> </a:t>
            </a:r>
            <a:r>
              <a:rPr lang="fr-FR" dirty="0" err="1"/>
              <a:t>Costs</a:t>
            </a:r>
            <a:r>
              <a:rPr lang="fr-FR" dirty="0"/>
              <a:t>, in Discrimination and National </a:t>
            </a:r>
            <a:r>
              <a:rPr lang="fr-FR" dirty="0" err="1"/>
              <a:t>Welfare</a:t>
            </a:r>
            <a:r>
              <a:rPr lang="fr-FR" dirty="0"/>
              <a:t> (</a:t>
            </a:r>
            <a:r>
              <a:rPr lang="fr-FR" dirty="0" err="1"/>
              <a:t>MacIver</a:t>
            </a:r>
            <a:r>
              <a:rPr lang="fr-FR" dirty="0"/>
              <a:t>, </a:t>
            </a:r>
            <a:r>
              <a:rPr lang="fr-FR" dirty="0" err="1"/>
              <a:t>ed</a:t>
            </a:r>
            <a:r>
              <a:rPr lang="fr-FR" dirty="0"/>
              <a:t>., 1949), 44-48; </a:t>
            </a:r>
            <a:r>
              <a:rPr lang="fr-FR" dirty="0" err="1"/>
              <a:t>Frazier</a:t>
            </a:r>
            <a:r>
              <a:rPr lang="fr-FR" dirty="0"/>
              <a:t>, The Negro in the United States (1949), 674-681.  </a:t>
            </a:r>
            <a:r>
              <a:rPr lang="fr-FR" b="1" i="1" dirty="0"/>
              <a:t>And </a:t>
            </a:r>
            <a:r>
              <a:rPr lang="fr-FR" b="1" i="1" dirty="0" err="1"/>
              <a:t>see</a:t>
            </a:r>
            <a:r>
              <a:rPr lang="fr-FR" b="1" i="1" dirty="0"/>
              <a:t> </a:t>
            </a:r>
            <a:r>
              <a:rPr lang="fr-FR" b="1" i="1" dirty="0" err="1"/>
              <a:t>generally</a:t>
            </a:r>
            <a:r>
              <a:rPr lang="fr-FR" b="1" dirty="0"/>
              <a:t> Myrdal, An American </a:t>
            </a:r>
            <a:r>
              <a:rPr lang="fr-FR" b="1" dirty="0" err="1"/>
              <a:t>Dilemma</a:t>
            </a:r>
            <a:r>
              <a:rPr lang="fr-FR" b="1" dirty="0"/>
              <a:t> (1944).</a:t>
            </a:r>
          </a:p>
        </p:txBody>
      </p:sp>
    </p:spTree>
    <p:extLst>
      <p:ext uri="{BB962C8B-B14F-4D97-AF65-F5344CB8AC3E}">
        <p14:creationId xmlns:p14="http://schemas.microsoft.com/office/powerpoint/2010/main" val="517778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8D5270-832E-0745-81FA-03F93D09ABFF}"/>
              </a:ext>
            </a:extLst>
          </p:cNvPr>
          <p:cNvSpPr>
            <a:spLocks noGrp="1"/>
          </p:cNvSpPr>
          <p:nvPr>
            <p:ph type="title"/>
          </p:nvPr>
        </p:nvSpPr>
        <p:spPr/>
        <p:txBody>
          <a:bodyPr/>
          <a:lstStyle/>
          <a:p>
            <a:r>
              <a:rPr lang="fr-FR" dirty="0"/>
              <a:t>IIE PARTIE LA SOURCE CONSTITUTIONNELLE</a:t>
            </a:r>
          </a:p>
        </p:txBody>
      </p:sp>
      <p:sp>
        <p:nvSpPr>
          <p:cNvPr id="3" name="Espace réservé du contenu 2">
            <a:extLst>
              <a:ext uri="{FF2B5EF4-FFF2-40B4-BE49-F238E27FC236}">
                <a16:creationId xmlns:a16="http://schemas.microsoft.com/office/drawing/2014/main" id="{DD3E7085-FCCD-F241-8BF3-FA58FF11418E}"/>
              </a:ext>
            </a:extLst>
          </p:cNvPr>
          <p:cNvSpPr>
            <a:spLocks noGrp="1"/>
          </p:cNvSpPr>
          <p:nvPr>
            <p:ph idx="1"/>
          </p:nvPr>
        </p:nvSpPr>
        <p:spPr/>
        <p:txBody>
          <a:bodyPr>
            <a:normAutofit lnSpcReduction="10000"/>
          </a:bodyPr>
          <a:lstStyle/>
          <a:p>
            <a:r>
              <a:rPr lang="fr-FR" b="1" dirty="0"/>
              <a:t>CHAPITRE I – LE CONSTITUTIONNALISME CLASSIQUE </a:t>
            </a:r>
          </a:p>
          <a:p>
            <a:r>
              <a:rPr lang="fr-FR" b="1" dirty="0"/>
              <a:t> </a:t>
            </a:r>
          </a:p>
          <a:p>
            <a:r>
              <a:rPr lang="fr-FR" b="1" dirty="0"/>
              <a:t>Section 1 – Le constitutionnalisme classique et les sources </a:t>
            </a:r>
          </a:p>
          <a:p>
            <a:pPr lvl="1"/>
            <a:r>
              <a:rPr lang="fr-FR" i="1" dirty="0"/>
              <a:t>Sous-Section	1 - La dimension intrinsèquement politique du constitutionnalisme des origines. </a:t>
            </a:r>
            <a:endParaRPr lang="fr-FR" dirty="0"/>
          </a:p>
          <a:p>
            <a:pPr lvl="1"/>
            <a:r>
              <a:rPr lang="fr-FR" i="1" dirty="0"/>
              <a:t>Sous-Section	2 – Une conception </a:t>
            </a:r>
            <a:r>
              <a:rPr lang="fr-FR" i="1" dirty="0" err="1"/>
              <a:t>realiste</a:t>
            </a:r>
            <a:r>
              <a:rPr lang="fr-FR" i="1" dirty="0"/>
              <a:t> du pouvoir politique </a:t>
            </a:r>
          </a:p>
          <a:p>
            <a:pPr lvl="1"/>
            <a:r>
              <a:rPr lang="fr-FR" i="1" dirty="0"/>
              <a:t>Sous-Section	3 – Une conception formaliste du droit</a:t>
            </a:r>
            <a:endParaRPr lang="fr-FR" dirty="0"/>
          </a:p>
          <a:p>
            <a:pPr marL="0" indent="0">
              <a:buNone/>
            </a:pPr>
            <a:r>
              <a:rPr lang="fr-FR" dirty="0"/>
              <a:t> </a:t>
            </a:r>
          </a:p>
          <a:p>
            <a:endParaRPr lang="fr-FR" dirty="0"/>
          </a:p>
          <a:p>
            <a:r>
              <a:rPr lang="fr-FR" b="1" dirty="0"/>
              <a:t>Section 2 - Droit constitutionnel et science politique </a:t>
            </a:r>
          </a:p>
          <a:p>
            <a:endParaRPr lang="fr-FR" dirty="0"/>
          </a:p>
        </p:txBody>
      </p:sp>
    </p:spTree>
    <p:extLst>
      <p:ext uri="{BB962C8B-B14F-4D97-AF65-F5344CB8AC3E}">
        <p14:creationId xmlns:p14="http://schemas.microsoft.com/office/powerpoint/2010/main" val="1545983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4669D9-C892-F940-8EC9-02362244FDE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B25FDB6-31F4-A641-919B-69E3ACD60964}"/>
              </a:ext>
            </a:extLst>
          </p:cNvPr>
          <p:cNvSpPr>
            <a:spLocks noGrp="1"/>
          </p:cNvSpPr>
          <p:nvPr>
            <p:ph idx="1"/>
          </p:nvPr>
        </p:nvSpPr>
        <p:spPr/>
        <p:txBody>
          <a:bodyPr/>
          <a:lstStyle/>
          <a:p>
            <a:r>
              <a:rPr lang="fr-FR" dirty="0"/>
              <a:t>« Toute la constitution, rien que la constitution, tel paraît être le champ des règles applicables par le juge constitutionnel français ». </a:t>
            </a:r>
          </a:p>
          <a:p>
            <a:r>
              <a:rPr lang="fr-FR" dirty="0"/>
              <a:t>G. </a:t>
            </a:r>
            <a:r>
              <a:rPr lang="fr-FR" cap="small" dirty="0"/>
              <a:t>Vedel</a:t>
            </a:r>
            <a:r>
              <a:rPr lang="fr-FR" dirty="0"/>
              <a:t>, « Le précédent judiciaire en droit public français », </a:t>
            </a:r>
            <a:r>
              <a:rPr lang="fr-FR" i="1" dirty="0"/>
              <a:t>Journées de la Société de législation comparée</a:t>
            </a:r>
            <a:r>
              <a:rPr lang="fr-FR" dirty="0"/>
              <a:t>, vol. IV, 1984, p. 283.</a:t>
            </a:r>
          </a:p>
          <a:p>
            <a:endParaRPr lang="fr-FR" dirty="0"/>
          </a:p>
        </p:txBody>
      </p:sp>
    </p:spTree>
    <p:extLst>
      <p:ext uri="{BB962C8B-B14F-4D97-AF65-F5344CB8AC3E}">
        <p14:creationId xmlns:p14="http://schemas.microsoft.com/office/powerpoint/2010/main" val="13443429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622405-C80B-924F-954F-97202C6F1564}"/>
              </a:ext>
            </a:extLst>
          </p:cNvPr>
          <p:cNvSpPr>
            <a:spLocks noGrp="1"/>
          </p:cNvSpPr>
          <p:nvPr>
            <p:ph type="title"/>
          </p:nvPr>
        </p:nvSpPr>
        <p:spPr/>
        <p:txBody>
          <a:bodyPr/>
          <a:lstStyle/>
          <a:p>
            <a:r>
              <a:rPr lang="fr-FR" dirty="0"/>
              <a:t>Étapes du constitutionnalisme </a:t>
            </a:r>
          </a:p>
        </p:txBody>
      </p:sp>
      <p:sp>
        <p:nvSpPr>
          <p:cNvPr id="3" name="Espace réservé du contenu 2">
            <a:extLst>
              <a:ext uri="{FF2B5EF4-FFF2-40B4-BE49-F238E27FC236}">
                <a16:creationId xmlns:a16="http://schemas.microsoft.com/office/drawing/2014/main" id="{242DAB28-23EC-DE4F-9C16-BB792B6595A0}"/>
              </a:ext>
            </a:extLst>
          </p:cNvPr>
          <p:cNvSpPr>
            <a:spLocks noGrp="1"/>
          </p:cNvSpPr>
          <p:nvPr>
            <p:ph idx="1"/>
          </p:nvPr>
        </p:nvSpPr>
        <p:spPr/>
        <p:txBody>
          <a:bodyPr/>
          <a:lstStyle/>
          <a:p>
            <a:r>
              <a:rPr lang="fr-FR" dirty="0"/>
              <a:t>1) « préhistoire » (avant le XVIIe s.) </a:t>
            </a:r>
          </a:p>
          <a:p>
            <a:endParaRPr lang="fr-FR" dirty="0"/>
          </a:p>
          <a:p>
            <a:pPr lvl="1"/>
            <a:r>
              <a:rPr lang="fr-FR" dirty="0"/>
              <a:t>   Chartes et proto-déclarations du MA : </a:t>
            </a:r>
          </a:p>
          <a:p>
            <a:pPr lvl="2"/>
            <a:r>
              <a:rPr lang="fr-FR" dirty="0"/>
              <a:t>Magna Carta 1215</a:t>
            </a:r>
          </a:p>
          <a:p>
            <a:pPr lvl="2"/>
            <a:r>
              <a:rPr lang="fr-FR" dirty="0"/>
              <a:t>Bulle d’Or de Hongrie 1222</a:t>
            </a:r>
          </a:p>
          <a:p>
            <a:pPr lvl="1"/>
            <a:r>
              <a:rPr lang="fr-FR" dirty="0"/>
              <a:t>« constitutionalisme » médiéval (Eglise, républiques </a:t>
            </a:r>
            <a:r>
              <a:rPr lang="fr-FR" dirty="0" err="1"/>
              <a:t>italiennesà</a:t>
            </a:r>
            <a:r>
              <a:rPr lang="fr-FR" dirty="0"/>
              <a:t> </a:t>
            </a:r>
          </a:p>
        </p:txBody>
      </p:sp>
    </p:spTree>
    <p:extLst>
      <p:ext uri="{BB962C8B-B14F-4D97-AF65-F5344CB8AC3E}">
        <p14:creationId xmlns:p14="http://schemas.microsoft.com/office/powerpoint/2010/main" val="30121931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622405-C80B-924F-954F-97202C6F1564}"/>
              </a:ext>
            </a:extLst>
          </p:cNvPr>
          <p:cNvSpPr>
            <a:spLocks noGrp="1"/>
          </p:cNvSpPr>
          <p:nvPr>
            <p:ph type="title"/>
          </p:nvPr>
        </p:nvSpPr>
        <p:spPr/>
        <p:txBody>
          <a:bodyPr/>
          <a:lstStyle/>
          <a:p>
            <a:r>
              <a:rPr lang="fr-FR" dirty="0"/>
              <a:t>Étapes du </a:t>
            </a:r>
            <a:r>
              <a:rPr lang="fr-FR"/>
              <a:t>constitutionnalisme </a:t>
            </a:r>
            <a:endParaRPr lang="fr-FR" dirty="0"/>
          </a:p>
        </p:txBody>
      </p:sp>
      <p:sp>
        <p:nvSpPr>
          <p:cNvPr id="3" name="Espace réservé du contenu 2">
            <a:extLst>
              <a:ext uri="{FF2B5EF4-FFF2-40B4-BE49-F238E27FC236}">
                <a16:creationId xmlns:a16="http://schemas.microsoft.com/office/drawing/2014/main" id="{242DAB28-23EC-DE4F-9C16-BB792B6595A0}"/>
              </a:ext>
            </a:extLst>
          </p:cNvPr>
          <p:cNvSpPr>
            <a:spLocks noGrp="1"/>
          </p:cNvSpPr>
          <p:nvPr>
            <p:ph idx="1"/>
          </p:nvPr>
        </p:nvSpPr>
        <p:spPr/>
        <p:txBody>
          <a:bodyPr>
            <a:normAutofit/>
          </a:bodyPr>
          <a:lstStyle/>
          <a:p>
            <a:r>
              <a:rPr lang="fr-FR" sz="3200" dirty="0"/>
              <a:t>2) Période « classique » </a:t>
            </a:r>
          </a:p>
          <a:p>
            <a:pPr lvl="2"/>
            <a:r>
              <a:rPr lang="fr-FR" sz="3200" dirty="0"/>
              <a:t>2.1. constitutionnalisme anglais du XVIIe siècle</a:t>
            </a:r>
          </a:p>
          <a:p>
            <a:pPr lvl="2"/>
            <a:r>
              <a:rPr lang="fr-FR" sz="3200" dirty="0"/>
              <a:t>2.2. Adoption des premières grandes constitutions écrites </a:t>
            </a:r>
          </a:p>
          <a:p>
            <a:pPr lvl="3"/>
            <a:r>
              <a:rPr lang="fr-FR" sz="3200" dirty="0"/>
              <a:t>Etats-Unis 1787</a:t>
            </a:r>
          </a:p>
          <a:p>
            <a:pPr lvl="3"/>
            <a:r>
              <a:rPr lang="fr-FR" sz="3200" dirty="0"/>
              <a:t>France 1791 </a:t>
            </a:r>
          </a:p>
          <a:p>
            <a:pPr lvl="2"/>
            <a:r>
              <a:rPr lang="fr-FR" sz="3200" dirty="0"/>
              <a:t>2.3. Constitutionnalisme du XIXe siècle  </a:t>
            </a:r>
          </a:p>
        </p:txBody>
      </p:sp>
    </p:spTree>
    <p:extLst>
      <p:ext uri="{BB962C8B-B14F-4D97-AF65-F5344CB8AC3E}">
        <p14:creationId xmlns:p14="http://schemas.microsoft.com/office/powerpoint/2010/main" val="5134554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622405-C80B-924F-954F-97202C6F1564}"/>
              </a:ext>
            </a:extLst>
          </p:cNvPr>
          <p:cNvSpPr>
            <a:spLocks noGrp="1"/>
          </p:cNvSpPr>
          <p:nvPr>
            <p:ph type="title"/>
          </p:nvPr>
        </p:nvSpPr>
        <p:spPr/>
        <p:txBody>
          <a:bodyPr/>
          <a:lstStyle/>
          <a:p>
            <a:r>
              <a:rPr lang="fr-FR" dirty="0"/>
              <a:t>Étapes du </a:t>
            </a:r>
            <a:r>
              <a:rPr lang="fr-FR"/>
              <a:t>constitutionnalisme </a:t>
            </a:r>
            <a:endParaRPr lang="fr-FR" dirty="0"/>
          </a:p>
        </p:txBody>
      </p:sp>
      <p:sp>
        <p:nvSpPr>
          <p:cNvPr id="3" name="Espace réservé du contenu 2">
            <a:extLst>
              <a:ext uri="{FF2B5EF4-FFF2-40B4-BE49-F238E27FC236}">
                <a16:creationId xmlns:a16="http://schemas.microsoft.com/office/drawing/2014/main" id="{242DAB28-23EC-DE4F-9C16-BB792B6595A0}"/>
              </a:ext>
            </a:extLst>
          </p:cNvPr>
          <p:cNvSpPr>
            <a:spLocks noGrp="1"/>
          </p:cNvSpPr>
          <p:nvPr>
            <p:ph idx="1"/>
          </p:nvPr>
        </p:nvSpPr>
        <p:spPr/>
        <p:txBody>
          <a:bodyPr>
            <a:normAutofit lnSpcReduction="10000"/>
          </a:bodyPr>
          <a:lstStyle/>
          <a:p>
            <a:r>
              <a:rPr lang="fr-FR" dirty="0"/>
              <a:t>3) Constitutionnalisme moderne </a:t>
            </a:r>
          </a:p>
          <a:p>
            <a:endParaRPr lang="fr-FR" dirty="0"/>
          </a:p>
          <a:p>
            <a:r>
              <a:rPr lang="fr-FR" dirty="0"/>
              <a:t>- Constitutions démocratiques du XXe siècle </a:t>
            </a:r>
          </a:p>
          <a:p>
            <a:pPr lvl="1"/>
            <a:r>
              <a:rPr lang="fr-FR" dirty="0"/>
              <a:t>Vague post Première-Guerre Mondiale (Autriche 1921, Allemagne 1919)</a:t>
            </a:r>
          </a:p>
          <a:p>
            <a:pPr lvl="1"/>
            <a:r>
              <a:rPr lang="fr-FR" dirty="0"/>
              <a:t>Vague post Seconde Guerre Mondiale (France 1946, Allemagne 1949, …) </a:t>
            </a:r>
          </a:p>
          <a:p>
            <a:pPr lvl="1"/>
            <a:endParaRPr lang="fr-FR" dirty="0"/>
          </a:p>
          <a:p>
            <a:r>
              <a:rPr lang="fr-FR" dirty="0"/>
              <a:t>Période contemporaine : « Etat de la justice constitutionnelle » (date </a:t>
            </a:r>
            <a:r>
              <a:rPr lang="fr-FR" dirty="0" err="1"/>
              <a:t>pivôt</a:t>
            </a:r>
            <a:r>
              <a:rPr lang="fr-FR" dirty="0"/>
              <a:t>: 1958)</a:t>
            </a:r>
          </a:p>
          <a:p>
            <a:pPr lvl="1"/>
            <a:r>
              <a:rPr lang="fr-FR" dirty="0"/>
              <a:t>US : Cooper v. Aaron</a:t>
            </a:r>
          </a:p>
          <a:p>
            <a:pPr lvl="1"/>
            <a:r>
              <a:rPr lang="fr-FR" dirty="0"/>
              <a:t>Constitution française (Cinquième république)</a:t>
            </a:r>
          </a:p>
        </p:txBody>
      </p:sp>
    </p:spTree>
    <p:extLst>
      <p:ext uri="{BB962C8B-B14F-4D97-AF65-F5344CB8AC3E}">
        <p14:creationId xmlns:p14="http://schemas.microsoft.com/office/powerpoint/2010/main" val="17754730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DC6D1-0CC0-AB4A-B682-B2ADE262D5E7}"/>
              </a:ext>
            </a:extLst>
          </p:cNvPr>
          <p:cNvSpPr>
            <a:spLocks noGrp="1"/>
          </p:cNvSpPr>
          <p:nvPr>
            <p:ph type="title"/>
          </p:nvPr>
        </p:nvSpPr>
        <p:spPr/>
        <p:txBody>
          <a:bodyPr/>
          <a:lstStyle/>
          <a:p>
            <a:r>
              <a:rPr lang="fr-FR" dirty="0"/>
              <a:t>Constitutionnalisme et liberté </a:t>
            </a:r>
          </a:p>
        </p:txBody>
      </p:sp>
      <p:sp>
        <p:nvSpPr>
          <p:cNvPr id="3" name="Espace réservé du contenu 2">
            <a:extLst>
              <a:ext uri="{FF2B5EF4-FFF2-40B4-BE49-F238E27FC236}">
                <a16:creationId xmlns:a16="http://schemas.microsoft.com/office/drawing/2014/main" id="{D93ED8CE-4652-0448-86A3-113AB27E102E}"/>
              </a:ext>
            </a:extLst>
          </p:cNvPr>
          <p:cNvSpPr>
            <a:spLocks noGrp="1"/>
          </p:cNvSpPr>
          <p:nvPr>
            <p:ph idx="1"/>
          </p:nvPr>
        </p:nvSpPr>
        <p:spPr/>
        <p:txBody>
          <a:bodyPr/>
          <a:lstStyle/>
          <a:p>
            <a:r>
              <a:rPr lang="fr-FR" dirty="0"/>
              <a:t>MAGNA CARTA </a:t>
            </a:r>
          </a:p>
          <a:p>
            <a:endParaRPr lang="fr-FR" dirty="0"/>
          </a:p>
          <a:p>
            <a:r>
              <a:rPr lang="fr-FR" dirty="0"/>
              <a:t>39. Aucun homme libre ne sera pris ou emprisonné ou dépossédé ou exilé ou anéanti d’une quelconque manière, pas plus que nous n’irons à lui ou que nous le ferons chercher, sinon par le jugement légal de ses pairs ou par le droit de ce pays. </a:t>
            </a:r>
          </a:p>
          <a:p>
            <a:endParaRPr lang="fr-FR" dirty="0"/>
          </a:p>
        </p:txBody>
      </p:sp>
    </p:spTree>
    <p:extLst>
      <p:ext uri="{BB962C8B-B14F-4D97-AF65-F5344CB8AC3E}">
        <p14:creationId xmlns:p14="http://schemas.microsoft.com/office/powerpoint/2010/main" val="5465980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D2DA25-769F-4B45-8831-13B4CB002BFD}"/>
              </a:ext>
            </a:extLst>
          </p:cNvPr>
          <p:cNvSpPr>
            <a:spLocks noGrp="1"/>
          </p:cNvSpPr>
          <p:nvPr>
            <p:ph type="title"/>
          </p:nvPr>
        </p:nvSpPr>
        <p:spPr/>
        <p:txBody>
          <a:bodyPr/>
          <a:lstStyle/>
          <a:p>
            <a:r>
              <a:rPr lang="fr-FR" dirty="0"/>
              <a:t>1689</a:t>
            </a:r>
          </a:p>
        </p:txBody>
      </p:sp>
      <p:sp>
        <p:nvSpPr>
          <p:cNvPr id="3" name="Espace réservé du contenu 2">
            <a:extLst>
              <a:ext uri="{FF2B5EF4-FFF2-40B4-BE49-F238E27FC236}">
                <a16:creationId xmlns:a16="http://schemas.microsoft.com/office/drawing/2014/main" id="{76687B7F-704A-554B-A98C-A43BB79693B3}"/>
              </a:ext>
            </a:extLst>
          </p:cNvPr>
          <p:cNvSpPr>
            <a:spLocks noGrp="1"/>
          </p:cNvSpPr>
          <p:nvPr>
            <p:ph idx="1"/>
          </p:nvPr>
        </p:nvSpPr>
        <p:spPr/>
        <p:txBody>
          <a:bodyPr/>
          <a:lstStyle/>
          <a:p>
            <a:r>
              <a:rPr lang="fr-FR" dirty="0"/>
              <a:t> </a:t>
            </a:r>
            <a:r>
              <a:rPr lang="fr-FR" b="1" dirty="0"/>
              <a:t>Bill des droits ( “ Une loi ayant pour objet</a:t>
            </a:r>
            <a:br>
              <a:rPr lang="fr-FR" b="1" dirty="0"/>
            </a:br>
            <a:r>
              <a:rPr lang="fr-FR" b="1" dirty="0"/>
              <a:t>de déclarer les droits et libertés des sujets</a:t>
            </a:r>
            <a:br>
              <a:rPr lang="fr-FR" b="1" dirty="0"/>
            </a:br>
            <a:r>
              <a:rPr lang="fr-FR" b="1" dirty="0"/>
              <a:t>et d’établir la succession de la Couronne ” )</a:t>
            </a:r>
            <a:endParaRPr lang="fr-FR" dirty="0"/>
          </a:p>
          <a:p>
            <a:endParaRPr lang="fr-FR" dirty="0"/>
          </a:p>
        </p:txBody>
      </p:sp>
    </p:spTree>
    <p:extLst>
      <p:ext uri="{BB962C8B-B14F-4D97-AF65-F5344CB8AC3E}">
        <p14:creationId xmlns:p14="http://schemas.microsoft.com/office/powerpoint/2010/main" val="14764709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A0676-5047-A141-99B2-BA642097567D}"/>
              </a:ext>
            </a:extLst>
          </p:cNvPr>
          <p:cNvSpPr>
            <a:spLocks noGrp="1"/>
          </p:cNvSpPr>
          <p:nvPr>
            <p:ph type="title"/>
          </p:nvPr>
        </p:nvSpPr>
        <p:spPr/>
        <p:txBody>
          <a:bodyPr/>
          <a:lstStyle/>
          <a:p>
            <a:r>
              <a:rPr lang="fr-FR" dirty="0"/>
              <a:t>1628</a:t>
            </a:r>
          </a:p>
        </p:txBody>
      </p:sp>
      <p:sp>
        <p:nvSpPr>
          <p:cNvPr id="3" name="Espace réservé du contenu 2">
            <a:extLst>
              <a:ext uri="{FF2B5EF4-FFF2-40B4-BE49-F238E27FC236}">
                <a16:creationId xmlns:a16="http://schemas.microsoft.com/office/drawing/2014/main" id="{8AB8D08A-616C-C34B-9DB9-37AB48F86DE8}"/>
              </a:ext>
            </a:extLst>
          </p:cNvPr>
          <p:cNvSpPr>
            <a:spLocks noGrp="1"/>
          </p:cNvSpPr>
          <p:nvPr>
            <p:ph idx="1"/>
          </p:nvPr>
        </p:nvSpPr>
        <p:spPr/>
        <p:txBody>
          <a:bodyPr/>
          <a:lstStyle/>
          <a:p>
            <a:r>
              <a:rPr lang="fr-FR" dirty="0"/>
              <a:t>Pétition du droit (</a:t>
            </a:r>
            <a:r>
              <a:rPr lang="fr-FR" dirty="0" err="1"/>
              <a:t>petition</a:t>
            </a:r>
            <a:r>
              <a:rPr lang="fr-FR" dirty="0"/>
              <a:t> of right)</a:t>
            </a:r>
          </a:p>
        </p:txBody>
      </p:sp>
    </p:spTree>
    <p:extLst>
      <p:ext uri="{BB962C8B-B14F-4D97-AF65-F5344CB8AC3E}">
        <p14:creationId xmlns:p14="http://schemas.microsoft.com/office/powerpoint/2010/main" val="13926352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1E22B5-8925-1F4A-8F52-A23119AA6B23}"/>
              </a:ext>
            </a:extLst>
          </p:cNvPr>
          <p:cNvSpPr>
            <a:spLocks noGrp="1"/>
          </p:cNvSpPr>
          <p:nvPr>
            <p:ph type="title"/>
          </p:nvPr>
        </p:nvSpPr>
        <p:spPr/>
        <p:txBody>
          <a:bodyPr/>
          <a:lstStyle/>
          <a:p>
            <a:r>
              <a:rPr lang="fr-FR"/>
              <a:t>95 </a:t>
            </a:r>
            <a:r>
              <a:rPr lang="fr-FR" dirty="0"/>
              <a:t>Eng. </a:t>
            </a:r>
            <a:r>
              <a:rPr lang="fr-FR" dirty="0" err="1"/>
              <a:t>Rep</a:t>
            </a:r>
            <a:r>
              <a:rPr lang="fr-FR" dirty="0"/>
              <a:t>. 807 1378-1865</a:t>
            </a:r>
            <a:br>
              <a:rPr lang="fr-FR" dirty="0"/>
            </a:br>
            <a:endParaRPr lang="fr-FR" dirty="0"/>
          </a:p>
        </p:txBody>
      </p:sp>
      <p:pic>
        <p:nvPicPr>
          <p:cNvPr id="4" name="Espace réservé du contenu 3">
            <a:extLst>
              <a:ext uri="{FF2B5EF4-FFF2-40B4-BE49-F238E27FC236}">
                <a16:creationId xmlns:a16="http://schemas.microsoft.com/office/drawing/2014/main" id="{EFABA981-2F26-E84A-9A16-9B53DDA0A6F9}"/>
              </a:ext>
            </a:extLst>
          </p:cNvPr>
          <p:cNvPicPr>
            <a:picLocks noGrp="1" noChangeAspect="1"/>
          </p:cNvPicPr>
          <p:nvPr>
            <p:ph idx="1"/>
          </p:nvPr>
        </p:nvPicPr>
        <p:blipFill>
          <a:blip r:embed="rId2"/>
          <a:stretch>
            <a:fillRect/>
          </a:stretch>
        </p:blipFill>
        <p:spPr>
          <a:xfrm>
            <a:off x="838200" y="2967074"/>
            <a:ext cx="10515600" cy="2068439"/>
          </a:xfrm>
          <a:prstGeom prst="rect">
            <a:avLst/>
          </a:prstGeom>
        </p:spPr>
      </p:pic>
    </p:spTree>
    <p:extLst>
      <p:ext uri="{BB962C8B-B14F-4D97-AF65-F5344CB8AC3E}">
        <p14:creationId xmlns:p14="http://schemas.microsoft.com/office/powerpoint/2010/main" val="20321242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C5AA13-AE46-A640-894C-DF053897BBC6}"/>
              </a:ext>
            </a:extLst>
          </p:cNvPr>
          <p:cNvSpPr>
            <a:spLocks noGrp="1"/>
          </p:cNvSpPr>
          <p:nvPr>
            <p:ph type="title"/>
          </p:nvPr>
        </p:nvSpPr>
        <p:spPr/>
        <p:txBody>
          <a:bodyPr/>
          <a:lstStyle/>
          <a:p>
            <a:r>
              <a:rPr lang="fr-FR" dirty="0" err="1"/>
              <a:t>Entick</a:t>
            </a:r>
            <a:r>
              <a:rPr lang="fr-FR" dirty="0"/>
              <a:t> v. Carrington</a:t>
            </a:r>
          </a:p>
        </p:txBody>
      </p:sp>
      <p:sp>
        <p:nvSpPr>
          <p:cNvPr id="3" name="Espace réservé du contenu 2">
            <a:extLst>
              <a:ext uri="{FF2B5EF4-FFF2-40B4-BE49-F238E27FC236}">
                <a16:creationId xmlns:a16="http://schemas.microsoft.com/office/drawing/2014/main" id="{B1DCC7ED-07E7-2747-8CEE-90F33D79607F}"/>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20356948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00FCC8-6FF1-8D44-A30F-AD105FCD8C41}"/>
              </a:ext>
            </a:extLst>
          </p:cNvPr>
          <p:cNvSpPr>
            <a:spLocks noGrp="1"/>
          </p:cNvSpPr>
          <p:nvPr>
            <p:ph type="title"/>
          </p:nvPr>
        </p:nvSpPr>
        <p:spPr/>
        <p:txBody>
          <a:bodyPr/>
          <a:lstStyle/>
          <a:p>
            <a:r>
              <a:rPr lang="fr-FR" dirty="0"/>
              <a:t>(1) La remise en cause d’un droit doit avoir un fondement en droit positif</a:t>
            </a:r>
          </a:p>
        </p:txBody>
      </p:sp>
      <p:sp>
        <p:nvSpPr>
          <p:cNvPr id="3" name="Espace réservé du contenu 2">
            <a:extLst>
              <a:ext uri="{FF2B5EF4-FFF2-40B4-BE49-F238E27FC236}">
                <a16:creationId xmlns:a16="http://schemas.microsoft.com/office/drawing/2014/main" id="{0D1CCA34-1AF4-B846-8261-3D09B439C7AB}"/>
              </a:ext>
            </a:extLst>
          </p:cNvPr>
          <p:cNvSpPr>
            <a:spLocks noGrp="1"/>
          </p:cNvSpPr>
          <p:nvPr>
            <p:ph idx="1"/>
          </p:nvPr>
        </p:nvSpPr>
        <p:spPr/>
        <p:txBody>
          <a:bodyPr/>
          <a:lstStyle/>
          <a:p>
            <a:pPr marL="0" indent="0">
              <a:buNone/>
            </a:pPr>
            <a:endParaRPr lang="fr-FR" dirty="0"/>
          </a:p>
          <a:p>
            <a:pPr marL="0" indent="0">
              <a:buNone/>
            </a:pPr>
            <a:endParaRPr lang="fr-FR" dirty="0"/>
          </a:p>
          <a:p>
            <a:r>
              <a:rPr lang="en-US" dirty="0"/>
              <a:t>« express legal authority must be shown for interferences with legal rights». </a:t>
            </a:r>
          </a:p>
          <a:p>
            <a:pPr marL="0" indent="0">
              <a:buNone/>
            </a:pPr>
            <a:endParaRPr lang="fr-FR" dirty="0"/>
          </a:p>
          <a:p>
            <a:r>
              <a:rPr lang="fr-FR" sz="1600" dirty="0"/>
              <a:t>C. Turpin and A. </a:t>
            </a:r>
            <a:r>
              <a:rPr lang="fr-FR" sz="1600" dirty="0" err="1"/>
              <a:t>Tomkins</a:t>
            </a:r>
            <a:r>
              <a:rPr lang="fr-FR" sz="1600" dirty="0"/>
              <a:t>, </a:t>
            </a:r>
            <a:r>
              <a:rPr lang="fr-FR" sz="1600" i="1" dirty="0"/>
              <a:t>British </a:t>
            </a:r>
            <a:r>
              <a:rPr lang="fr-FR" sz="1600" i="1" dirty="0" err="1"/>
              <a:t>Government</a:t>
            </a:r>
            <a:r>
              <a:rPr lang="fr-FR" sz="1600" i="1" dirty="0"/>
              <a:t> and the Constitution: </a:t>
            </a:r>
            <a:r>
              <a:rPr lang="fr-FR" sz="1600" i="1" dirty="0" err="1"/>
              <a:t>Text</a:t>
            </a:r>
            <a:r>
              <a:rPr lang="fr-FR" sz="1600" i="1" dirty="0"/>
              <a:t> and </a:t>
            </a:r>
            <a:r>
              <a:rPr lang="fr-FR" sz="1600" i="1" dirty="0" err="1"/>
              <a:t>Materials</a:t>
            </a:r>
            <a:r>
              <a:rPr lang="fr-FR" sz="1600" dirty="0"/>
              <a:t>; </a:t>
            </a:r>
            <a:r>
              <a:rPr lang="fr-FR" sz="1600" dirty="0" err="1"/>
              <a:t>See</a:t>
            </a:r>
            <a:r>
              <a:rPr lang="fr-FR" sz="1600" dirty="0"/>
              <a:t> </a:t>
            </a:r>
            <a:r>
              <a:rPr lang="fr-FR" sz="1600" dirty="0" err="1"/>
              <a:t>also</a:t>
            </a:r>
            <a:r>
              <a:rPr lang="fr-FR" sz="1600" dirty="0"/>
              <a:t> : D. </a:t>
            </a:r>
            <a:r>
              <a:rPr lang="fr-FR" sz="1600" dirty="0" err="1"/>
              <a:t>Feldman</a:t>
            </a:r>
            <a:r>
              <a:rPr lang="fr-FR" sz="1600" dirty="0"/>
              <a:t> (</a:t>
            </a:r>
            <a:r>
              <a:rPr lang="fr-FR" sz="1600" dirty="0" err="1"/>
              <a:t>ed</a:t>
            </a:r>
            <a:r>
              <a:rPr lang="fr-FR" sz="1600" dirty="0"/>
              <a:t>.), </a:t>
            </a:r>
            <a:r>
              <a:rPr lang="fr-FR" sz="1600" i="1" dirty="0"/>
              <a:t>English Public Law</a:t>
            </a:r>
            <a:r>
              <a:rPr lang="fr-FR" sz="1600" dirty="0"/>
              <a:t>, Oxford </a:t>
            </a:r>
            <a:r>
              <a:rPr lang="fr-FR" sz="1600" dirty="0" err="1"/>
              <a:t>University</a:t>
            </a:r>
            <a:r>
              <a:rPr lang="fr-FR" sz="1600" dirty="0"/>
              <a:t> </a:t>
            </a:r>
            <a:r>
              <a:rPr lang="fr-FR" sz="1600" dirty="0" err="1"/>
              <a:t>Press</a:t>
            </a:r>
            <a:r>
              <a:rPr lang="fr-FR" sz="1600" dirty="0"/>
              <a:t>, 2004, p. 502. </a:t>
            </a:r>
            <a:endParaRPr lang="fr-FR" sz="1600" b="1" dirty="0"/>
          </a:p>
          <a:p>
            <a:endParaRPr lang="fr-FR" dirty="0"/>
          </a:p>
        </p:txBody>
      </p:sp>
    </p:spTree>
    <p:extLst>
      <p:ext uri="{BB962C8B-B14F-4D97-AF65-F5344CB8AC3E}">
        <p14:creationId xmlns:p14="http://schemas.microsoft.com/office/powerpoint/2010/main" val="18341828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87FAEF-D858-844F-BA5F-929B756ADB53}"/>
              </a:ext>
            </a:extLst>
          </p:cNvPr>
          <p:cNvSpPr>
            <a:spLocks noGrp="1"/>
          </p:cNvSpPr>
          <p:nvPr>
            <p:ph type="title"/>
          </p:nvPr>
        </p:nvSpPr>
        <p:spPr/>
        <p:txBody>
          <a:bodyPr/>
          <a:lstStyle/>
          <a:p>
            <a:r>
              <a:rPr lang="fr-FR" dirty="0"/>
              <a:t>« sacralité </a:t>
            </a:r>
            <a:r>
              <a:rPr lang="fr-FR"/>
              <a:t>» du droit </a:t>
            </a:r>
            <a:r>
              <a:rPr lang="fr-FR" dirty="0"/>
              <a:t>de propriété</a:t>
            </a:r>
          </a:p>
        </p:txBody>
      </p:sp>
      <p:sp>
        <p:nvSpPr>
          <p:cNvPr id="3" name="Espace réservé du contenu 2">
            <a:extLst>
              <a:ext uri="{FF2B5EF4-FFF2-40B4-BE49-F238E27FC236}">
                <a16:creationId xmlns:a16="http://schemas.microsoft.com/office/drawing/2014/main" id="{D3620177-28DE-C343-BB8E-C3CD988694B1}"/>
              </a:ext>
            </a:extLst>
          </p:cNvPr>
          <p:cNvSpPr>
            <a:spLocks noGrp="1"/>
          </p:cNvSpPr>
          <p:nvPr>
            <p:ph idx="1"/>
          </p:nvPr>
        </p:nvSpPr>
        <p:spPr/>
        <p:txBody>
          <a:bodyPr>
            <a:normAutofit fontScale="92500" lnSpcReduction="10000"/>
          </a:bodyPr>
          <a:lstStyle/>
          <a:p>
            <a:r>
              <a:rPr lang="fr-FR" dirty="0"/>
              <a:t> </a:t>
            </a:r>
          </a:p>
          <a:p>
            <a:r>
              <a:rPr lang="en-US" i="1" dirty="0"/>
              <a:t>"The great end for which men entered into society, was to secure their property. That right is preserved sacred and incommunicable in all instances where it has not been taken away or abridged by some public law ». </a:t>
            </a:r>
            <a:endParaRPr lang="fr-FR" i="1" dirty="0"/>
          </a:p>
          <a:p>
            <a:r>
              <a:rPr lang="en-US" i="1" dirty="0"/>
              <a:t> </a:t>
            </a:r>
            <a:endParaRPr lang="fr-FR" i="1" dirty="0"/>
          </a:p>
          <a:p>
            <a:r>
              <a:rPr lang="fr-FR" dirty="0"/>
              <a:t>« La finalité primordiale pour laquelle les hommes sont entrés en société a été de garantir leur propriété. Ce droit sacré et incommunicable est protégé dans toutes les situations où il n’a pas été retiré ou supprimé par une loi de l’Etat ». </a:t>
            </a:r>
          </a:p>
          <a:p>
            <a:r>
              <a:rPr lang="fr-FR" dirty="0"/>
              <a:t> </a:t>
            </a:r>
          </a:p>
          <a:p>
            <a:endParaRPr lang="fr-FR" dirty="0"/>
          </a:p>
        </p:txBody>
      </p:sp>
    </p:spTree>
    <p:extLst>
      <p:ext uri="{BB962C8B-B14F-4D97-AF65-F5344CB8AC3E}">
        <p14:creationId xmlns:p14="http://schemas.microsoft.com/office/powerpoint/2010/main" val="3882954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E7EBD-1DA4-824A-81ED-3368E25CB989}"/>
              </a:ext>
            </a:extLst>
          </p:cNvPr>
          <p:cNvSpPr>
            <a:spLocks noGrp="1"/>
          </p:cNvSpPr>
          <p:nvPr>
            <p:ph type="title"/>
          </p:nvPr>
        </p:nvSpPr>
        <p:spPr/>
        <p:txBody>
          <a:bodyPr/>
          <a:lstStyle/>
          <a:p>
            <a:r>
              <a:rPr lang="fr-FR" b="1" u="sng" dirty="0">
                <a:hlinkClick r:id="rId2"/>
              </a:rPr>
              <a:t>Code de la sécurité sociale</a:t>
            </a:r>
            <a:r>
              <a:rPr lang="fr-FR" b="1" dirty="0"/>
              <a:t/>
            </a:r>
            <a:br>
              <a:rPr lang="fr-FR" b="1" dirty="0"/>
            </a:br>
            <a:endParaRPr lang="fr-FR" dirty="0"/>
          </a:p>
        </p:txBody>
      </p:sp>
      <p:sp>
        <p:nvSpPr>
          <p:cNvPr id="3" name="Espace réservé du contenu 2">
            <a:extLst>
              <a:ext uri="{FF2B5EF4-FFF2-40B4-BE49-F238E27FC236}">
                <a16:creationId xmlns:a16="http://schemas.microsoft.com/office/drawing/2014/main" id="{E2BDD0CC-CCB3-DC40-9718-D5B3CF44C0AF}"/>
              </a:ext>
            </a:extLst>
          </p:cNvPr>
          <p:cNvSpPr>
            <a:spLocks noGrp="1"/>
          </p:cNvSpPr>
          <p:nvPr>
            <p:ph idx="1"/>
          </p:nvPr>
        </p:nvSpPr>
        <p:spPr/>
        <p:txBody>
          <a:bodyPr>
            <a:normAutofit fontScale="77500" lnSpcReduction="20000"/>
          </a:bodyPr>
          <a:lstStyle/>
          <a:p>
            <a:r>
              <a:rPr lang="fr-FR" b="1" dirty="0">
                <a:hlinkClick r:id="rId3"/>
              </a:rPr>
              <a:t>Partie législative (Articles L111-1 à L961-5)</a:t>
            </a:r>
            <a:endParaRPr lang="fr-FR" dirty="0"/>
          </a:p>
          <a:p>
            <a:pPr lvl="1"/>
            <a:r>
              <a:rPr lang="fr-FR" dirty="0" err="1"/>
              <a:t>Replier</a:t>
            </a:r>
            <a:r>
              <a:rPr lang="fr-FR" b="1" u="sng" dirty="0" err="1">
                <a:hlinkClick r:id="rId4"/>
              </a:rPr>
              <a:t>Livre</a:t>
            </a:r>
            <a:r>
              <a:rPr lang="fr-FR" b="1" u="sng" dirty="0">
                <a:hlinkClick r:id="rId4"/>
              </a:rPr>
              <a:t> I : Généralités - Dispositions communes à tout ou partie des régimes de base (Articles L111-1 à L184-1)</a:t>
            </a:r>
            <a:endParaRPr lang="fr-FR" dirty="0"/>
          </a:p>
          <a:p>
            <a:pPr lvl="2"/>
            <a:r>
              <a:rPr lang="fr-FR" dirty="0" err="1"/>
              <a:t>Replier</a:t>
            </a:r>
            <a:r>
              <a:rPr lang="fr-FR" b="1" u="sng" dirty="0" err="1">
                <a:hlinkClick r:id="rId5"/>
              </a:rPr>
              <a:t>Titre</a:t>
            </a:r>
            <a:r>
              <a:rPr lang="fr-FR" b="1" u="sng" dirty="0">
                <a:hlinkClick r:id="rId5"/>
              </a:rPr>
              <a:t> I : Généralités (Articles L111-1 à L115-9)</a:t>
            </a:r>
            <a:endParaRPr lang="fr-FR" dirty="0"/>
          </a:p>
          <a:p>
            <a:pPr lvl="3"/>
            <a:r>
              <a:rPr lang="fr-FR" b="1" u="sng" dirty="0">
                <a:hlinkClick r:id="rId6"/>
              </a:rPr>
              <a:t>Chapitre 1 bis : Lois de financement de la sécurité sociale (Articles LO111-3 à LO111-10-2)</a:t>
            </a:r>
            <a:endParaRPr lang="fr-FR" dirty="0"/>
          </a:p>
          <a:p>
            <a:r>
              <a:rPr lang="fr-FR" dirty="0"/>
              <a:t>Section 1 : Contenu des lois de financement de la sécurité sociale (Articles LO111-3 à LO111-3-18)</a:t>
            </a:r>
          </a:p>
          <a:p>
            <a:pPr lvl="1"/>
            <a:r>
              <a:rPr lang="fr-FR" b="1" u="sng" dirty="0">
                <a:hlinkClick r:id="rId7"/>
              </a:rPr>
              <a:t>Article LO111-3</a:t>
            </a:r>
            <a:endParaRPr lang="fr-FR" b="1" dirty="0"/>
          </a:p>
          <a:p>
            <a:pPr lvl="1"/>
            <a:r>
              <a:rPr lang="fr-FR" b="1" u="sng" dirty="0">
                <a:hlinkClick r:id="rId8"/>
              </a:rPr>
              <a:t>Modifié par LOI n°2022-354 du 14 mars 2022 - art. 1</a:t>
            </a:r>
            <a:br>
              <a:rPr lang="fr-FR" b="1" u="sng" dirty="0">
                <a:hlinkClick r:id="rId8"/>
              </a:rPr>
            </a:br>
            <a:endParaRPr lang="fr-FR" b="1" dirty="0"/>
          </a:p>
          <a:p>
            <a:pPr lvl="1"/>
            <a:r>
              <a:rPr lang="fr-FR" dirty="0"/>
              <a:t>Ont le caractère de loi de financement de la sécurité sociale :</a:t>
            </a:r>
          </a:p>
          <a:p>
            <a:pPr lvl="1"/>
            <a:r>
              <a:rPr lang="fr-FR" dirty="0"/>
              <a:t>1° La loi de financement de la sécurité sociale de l'année ;</a:t>
            </a:r>
          </a:p>
          <a:p>
            <a:pPr lvl="1"/>
            <a:r>
              <a:rPr lang="fr-FR" dirty="0"/>
              <a:t>2° La loi de financement rectificative de la sécurité sociale ;</a:t>
            </a:r>
          </a:p>
          <a:p>
            <a:pPr lvl="1"/>
            <a:r>
              <a:rPr lang="fr-FR" dirty="0"/>
              <a:t>3° La loi d'approbation des comptes de la sécurité sociale.</a:t>
            </a:r>
          </a:p>
          <a:p>
            <a:r>
              <a:rPr lang="fr-FR" dirty="0"/>
              <a:t/>
            </a:r>
            <a:br>
              <a:rPr lang="fr-FR" dirty="0"/>
            </a:br>
            <a:endParaRPr lang="fr-FR" dirty="0"/>
          </a:p>
        </p:txBody>
      </p:sp>
    </p:spTree>
    <p:extLst>
      <p:ext uri="{BB962C8B-B14F-4D97-AF65-F5344CB8AC3E}">
        <p14:creationId xmlns:p14="http://schemas.microsoft.com/office/powerpoint/2010/main" val="8717343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67BC8-1592-0042-BA5C-2BA5649866F9}"/>
              </a:ext>
            </a:extLst>
          </p:cNvPr>
          <p:cNvSpPr>
            <a:spLocks noGrp="1"/>
          </p:cNvSpPr>
          <p:nvPr>
            <p:ph type="title"/>
          </p:nvPr>
        </p:nvSpPr>
        <p:spPr/>
        <p:txBody>
          <a:bodyPr>
            <a:noAutofit/>
          </a:bodyPr>
          <a:lstStyle/>
          <a:p>
            <a:r>
              <a:rPr lang="en-US" sz="2400" dirty="0"/>
              <a:t> a remedy should be available when an official has acted without clear legal authority. </a:t>
            </a:r>
            <a:r>
              <a:rPr lang="fr-FR" sz="2400" dirty="0"/>
              <a:t/>
            </a:r>
            <a:br>
              <a:rPr lang="fr-FR" sz="2400" dirty="0"/>
            </a:br>
            <a:endParaRPr lang="fr-FR" sz="2400" dirty="0"/>
          </a:p>
        </p:txBody>
      </p:sp>
      <p:sp>
        <p:nvSpPr>
          <p:cNvPr id="3" name="Espace réservé du contenu 2">
            <a:extLst>
              <a:ext uri="{FF2B5EF4-FFF2-40B4-BE49-F238E27FC236}">
                <a16:creationId xmlns:a16="http://schemas.microsoft.com/office/drawing/2014/main" id="{6BBFE4E7-3D2D-C446-AEA5-C270DD759A0D}"/>
              </a:ext>
            </a:extLst>
          </p:cNvPr>
          <p:cNvSpPr>
            <a:spLocks noGrp="1"/>
          </p:cNvSpPr>
          <p:nvPr>
            <p:ph idx="1"/>
          </p:nvPr>
        </p:nvSpPr>
        <p:spPr/>
        <p:txBody>
          <a:bodyPr>
            <a:normAutofit lnSpcReduction="10000"/>
          </a:bodyPr>
          <a:lstStyle/>
          <a:p>
            <a:r>
              <a:rPr lang="en-US" dirty="0"/>
              <a:t>Dicey: </a:t>
            </a:r>
            <a:endParaRPr lang="fr-FR" dirty="0"/>
          </a:p>
          <a:p>
            <a:r>
              <a:rPr lang="en-US" dirty="0"/>
              <a:t> </a:t>
            </a:r>
            <a:endParaRPr lang="fr-FR" dirty="0"/>
          </a:p>
          <a:p>
            <a:r>
              <a:rPr lang="en-US" dirty="0"/>
              <a:t>"With us, every official, from the Prime Minister down to a constable or a collector of taxes is under the same responsibility for every act done without legal justification as any other citizen. The reports abound with cases in which officials have been brought before the courts and made, in their personal capacity, liable to punishment, or the payment of damages"</a:t>
            </a:r>
            <a:endParaRPr lang="fr-FR" dirty="0"/>
          </a:p>
          <a:p>
            <a:r>
              <a:rPr lang="en-US" dirty="0"/>
              <a:t> </a:t>
            </a:r>
            <a:endParaRPr lang="fr-FR" dirty="0"/>
          </a:p>
          <a:p>
            <a:r>
              <a:rPr lang="en-US" i="1" dirty="0"/>
              <a:t>Law of the constitution</a:t>
            </a:r>
            <a:r>
              <a:rPr lang="en-US" dirty="0"/>
              <a:t>, (8th ed. 1915), Liberty Fund, 1982, p. 114.. </a:t>
            </a:r>
            <a:endParaRPr lang="fr-FR" dirty="0"/>
          </a:p>
          <a:p>
            <a:endParaRPr lang="fr-FR" dirty="0"/>
          </a:p>
        </p:txBody>
      </p:sp>
    </p:spTree>
    <p:extLst>
      <p:ext uri="{BB962C8B-B14F-4D97-AF65-F5344CB8AC3E}">
        <p14:creationId xmlns:p14="http://schemas.microsoft.com/office/powerpoint/2010/main" val="21949671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A9F4F1-2E94-E842-818D-6DE1FBA606DE}"/>
              </a:ext>
            </a:extLst>
          </p:cNvPr>
          <p:cNvSpPr>
            <a:spLocks noGrp="1"/>
          </p:cNvSpPr>
          <p:nvPr>
            <p:ph type="title"/>
          </p:nvPr>
        </p:nvSpPr>
        <p:spPr>
          <a:xfrm>
            <a:off x="838200" y="365125"/>
            <a:ext cx="10515600" cy="1838813"/>
          </a:xfrm>
        </p:spPr>
        <p:txBody>
          <a:bodyPr>
            <a:normAutofit fontScale="90000"/>
          </a:bodyPr>
          <a:lstStyle/>
          <a:p>
            <a:r>
              <a:rPr lang="fr-FR" b="1" dirty="0"/>
              <a:t>Constitution des Etats-Unis - Quatrième Amendement</a:t>
            </a:r>
            <a:br>
              <a:rPr lang="fr-FR" b="1" dirty="0"/>
            </a:br>
            <a:endParaRPr lang="fr-FR" dirty="0"/>
          </a:p>
        </p:txBody>
      </p:sp>
      <p:sp>
        <p:nvSpPr>
          <p:cNvPr id="3" name="Espace réservé du contenu 2">
            <a:extLst>
              <a:ext uri="{FF2B5EF4-FFF2-40B4-BE49-F238E27FC236}">
                <a16:creationId xmlns:a16="http://schemas.microsoft.com/office/drawing/2014/main" id="{E95EB1BB-8FA7-A54D-B3DC-2DC190248EE5}"/>
              </a:ext>
            </a:extLst>
          </p:cNvPr>
          <p:cNvSpPr>
            <a:spLocks noGrp="1"/>
          </p:cNvSpPr>
          <p:nvPr>
            <p:ph idx="1"/>
          </p:nvPr>
        </p:nvSpPr>
        <p:spPr>
          <a:xfrm>
            <a:off x="838200" y="2836985"/>
            <a:ext cx="10515600" cy="3339978"/>
          </a:xfrm>
        </p:spPr>
        <p:txBody>
          <a:bodyPr/>
          <a:lstStyle/>
          <a:p>
            <a:r>
              <a:rPr lang="fr-FR" dirty="0"/>
              <a:t>The right of the people to </a:t>
            </a:r>
            <a:r>
              <a:rPr lang="fr-FR" dirty="0" err="1"/>
              <a:t>be</a:t>
            </a:r>
            <a:r>
              <a:rPr lang="fr-FR" dirty="0"/>
              <a:t> </a:t>
            </a:r>
            <a:r>
              <a:rPr lang="fr-FR" dirty="0" err="1"/>
              <a:t>secure</a:t>
            </a:r>
            <a:r>
              <a:rPr lang="fr-FR" dirty="0"/>
              <a:t> in </a:t>
            </a:r>
            <a:r>
              <a:rPr lang="fr-FR" dirty="0" err="1"/>
              <a:t>their</a:t>
            </a:r>
            <a:r>
              <a:rPr lang="fr-FR" dirty="0"/>
              <a:t> </a:t>
            </a:r>
            <a:r>
              <a:rPr lang="fr-FR" dirty="0" err="1"/>
              <a:t>persons</a:t>
            </a:r>
            <a:r>
              <a:rPr lang="fr-FR" dirty="0"/>
              <a:t>, </a:t>
            </a:r>
            <a:r>
              <a:rPr lang="fr-FR" dirty="0" err="1"/>
              <a:t>houses</a:t>
            </a:r>
            <a:r>
              <a:rPr lang="fr-FR" dirty="0"/>
              <a:t>, </a:t>
            </a:r>
            <a:r>
              <a:rPr lang="fr-FR" dirty="0" err="1"/>
              <a:t>papers</a:t>
            </a:r>
            <a:r>
              <a:rPr lang="fr-FR" dirty="0"/>
              <a:t>, and </a:t>
            </a:r>
            <a:r>
              <a:rPr lang="fr-FR" dirty="0" err="1"/>
              <a:t>effects</a:t>
            </a:r>
            <a:r>
              <a:rPr lang="fr-FR" dirty="0"/>
              <a:t>, </a:t>
            </a:r>
            <a:r>
              <a:rPr lang="fr-FR" dirty="0" err="1"/>
              <a:t>against</a:t>
            </a:r>
            <a:r>
              <a:rPr lang="fr-FR" dirty="0"/>
              <a:t> </a:t>
            </a:r>
            <a:r>
              <a:rPr lang="fr-FR" dirty="0" err="1"/>
              <a:t>unreasonable</a:t>
            </a:r>
            <a:r>
              <a:rPr lang="fr-FR" dirty="0"/>
              <a:t> </a:t>
            </a:r>
            <a:r>
              <a:rPr lang="fr-FR" dirty="0" err="1"/>
              <a:t>searches</a:t>
            </a:r>
            <a:r>
              <a:rPr lang="fr-FR" dirty="0"/>
              <a:t> and </a:t>
            </a:r>
            <a:r>
              <a:rPr lang="fr-FR" dirty="0" err="1"/>
              <a:t>seizures</a:t>
            </a:r>
            <a:r>
              <a:rPr lang="fr-FR" dirty="0"/>
              <a:t>, </a:t>
            </a:r>
            <a:r>
              <a:rPr lang="fr-FR" dirty="0" err="1"/>
              <a:t>shall</a:t>
            </a:r>
            <a:r>
              <a:rPr lang="fr-FR" dirty="0"/>
              <a:t> not </a:t>
            </a:r>
            <a:r>
              <a:rPr lang="fr-FR" dirty="0" err="1"/>
              <a:t>be</a:t>
            </a:r>
            <a:r>
              <a:rPr lang="fr-FR" dirty="0"/>
              <a:t> </a:t>
            </a:r>
            <a:r>
              <a:rPr lang="fr-FR" dirty="0" err="1"/>
              <a:t>violated</a:t>
            </a:r>
            <a:r>
              <a:rPr lang="fr-FR" dirty="0"/>
              <a:t>, and no Warrants </a:t>
            </a:r>
            <a:r>
              <a:rPr lang="fr-FR" dirty="0" err="1"/>
              <a:t>shall</a:t>
            </a:r>
            <a:r>
              <a:rPr lang="fr-FR" dirty="0"/>
              <a:t> issue, but </a:t>
            </a:r>
            <a:r>
              <a:rPr lang="fr-FR" dirty="0" err="1"/>
              <a:t>upon</a:t>
            </a:r>
            <a:r>
              <a:rPr lang="fr-FR" dirty="0"/>
              <a:t> probable cause, </a:t>
            </a:r>
            <a:r>
              <a:rPr lang="fr-FR" dirty="0" err="1"/>
              <a:t>supported</a:t>
            </a:r>
            <a:r>
              <a:rPr lang="fr-FR" dirty="0"/>
              <a:t> by </a:t>
            </a:r>
            <a:r>
              <a:rPr lang="fr-FR" dirty="0" err="1"/>
              <a:t>Oath</a:t>
            </a:r>
            <a:r>
              <a:rPr lang="fr-FR" dirty="0"/>
              <a:t> or affirmation, and </a:t>
            </a:r>
            <a:r>
              <a:rPr lang="fr-FR" dirty="0" err="1"/>
              <a:t>particularly</a:t>
            </a:r>
            <a:r>
              <a:rPr lang="fr-FR" dirty="0"/>
              <a:t> </a:t>
            </a:r>
            <a:r>
              <a:rPr lang="fr-FR" dirty="0" err="1"/>
              <a:t>describing</a:t>
            </a:r>
            <a:r>
              <a:rPr lang="fr-FR" dirty="0"/>
              <a:t> the place to </a:t>
            </a:r>
            <a:r>
              <a:rPr lang="fr-FR" dirty="0" err="1"/>
              <a:t>be</a:t>
            </a:r>
            <a:r>
              <a:rPr lang="fr-FR" dirty="0"/>
              <a:t> </a:t>
            </a:r>
            <a:r>
              <a:rPr lang="fr-FR" dirty="0" err="1"/>
              <a:t>searched</a:t>
            </a:r>
            <a:r>
              <a:rPr lang="fr-FR" dirty="0"/>
              <a:t>, and the </a:t>
            </a:r>
            <a:r>
              <a:rPr lang="fr-FR" dirty="0" err="1"/>
              <a:t>persons</a:t>
            </a:r>
            <a:r>
              <a:rPr lang="fr-FR" dirty="0"/>
              <a:t> or </a:t>
            </a:r>
            <a:r>
              <a:rPr lang="fr-FR" dirty="0" err="1"/>
              <a:t>things</a:t>
            </a:r>
            <a:r>
              <a:rPr lang="fr-FR" dirty="0"/>
              <a:t> to </a:t>
            </a:r>
            <a:r>
              <a:rPr lang="fr-FR" dirty="0" err="1"/>
              <a:t>be</a:t>
            </a:r>
            <a:r>
              <a:rPr lang="fr-FR" dirty="0"/>
              <a:t> </a:t>
            </a:r>
            <a:r>
              <a:rPr lang="fr-FR" dirty="0" err="1"/>
              <a:t>seized</a:t>
            </a:r>
            <a:r>
              <a:rPr lang="fr-FR" dirty="0"/>
              <a:t>.</a:t>
            </a:r>
          </a:p>
          <a:p>
            <a:endParaRPr lang="fr-FR" dirty="0"/>
          </a:p>
        </p:txBody>
      </p:sp>
    </p:spTree>
    <p:extLst>
      <p:ext uri="{BB962C8B-B14F-4D97-AF65-F5344CB8AC3E}">
        <p14:creationId xmlns:p14="http://schemas.microsoft.com/office/powerpoint/2010/main" val="33729052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9E9DC5-BFC4-634E-B451-22B5A8EBB3E5}"/>
              </a:ext>
            </a:extLst>
          </p:cNvPr>
          <p:cNvSpPr>
            <a:spLocks noGrp="1"/>
          </p:cNvSpPr>
          <p:nvPr>
            <p:ph type="title"/>
          </p:nvPr>
        </p:nvSpPr>
        <p:spPr/>
        <p:txBody>
          <a:bodyPr/>
          <a:lstStyle/>
          <a:p>
            <a:r>
              <a:rPr lang="fr-FR" dirty="0"/>
              <a:t>CHAPITRE II – LA THEORIE DE LA CONSTITUTION ECRITE </a:t>
            </a:r>
          </a:p>
        </p:txBody>
      </p:sp>
      <p:sp>
        <p:nvSpPr>
          <p:cNvPr id="3" name="Espace réservé du contenu 2">
            <a:extLst>
              <a:ext uri="{FF2B5EF4-FFF2-40B4-BE49-F238E27FC236}">
                <a16:creationId xmlns:a16="http://schemas.microsoft.com/office/drawing/2014/main" id="{28A75DC5-F9F5-8148-9071-282975D61AF9}"/>
              </a:ext>
            </a:extLst>
          </p:cNvPr>
          <p:cNvSpPr>
            <a:spLocks noGrp="1"/>
          </p:cNvSpPr>
          <p:nvPr>
            <p:ph idx="1"/>
          </p:nvPr>
        </p:nvSpPr>
        <p:spPr/>
        <p:txBody>
          <a:bodyPr/>
          <a:lstStyle/>
          <a:p>
            <a:r>
              <a:rPr lang="fr-FR" dirty="0"/>
              <a:t>Section 1 – La constitution comme loi </a:t>
            </a:r>
          </a:p>
          <a:p>
            <a:r>
              <a:rPr lang="fr-FR" dirty="0"/>
              <a:t>Section 2 – Le pedigree constitutionnel </a:t>
            </a:r>
          </a:p>
          <a:p>
            <a:r>
              <a:rPr lang="fr-FR" dirty="0"/>
              <a:t>Section 3 – La mise en œuvre de la Constitution </a:t>
            </a:r>
          </a:p>
        </p:txBody>
      </p:sp>
    </p:spTree>
    <p:extLst>
      <p:ext uri="{BB962C8B-B14F-4D97-AF65-F5344CB8AC3E}">
        <p14:creationId xmlns:p14="http://schemas.microsoft.com/office/powerpoint/2010/main" val="2118136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934D25-689E-5E44-BCC3-A31CD618513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7AFFFD0-84FF-7746-9949-894C73669435}"/>
              </a:ext>
            </a:extLst>
          </p:cNvPr>
          <p:cNvSpPr>
            <a:spLocks noGrp="1"/>
          </p:cNvSpPr>
          <p:nvPr>
            <p:ph idx="1"/>
          </p:nvPr>
        </p:nvSpPr>
        <p:spPr/>
        <p:txBody>
          <a:bodyPr>
            <a:normAutofit/>
          </a:bodyPr>
          <a:lstStyle/>
          <a:p>
            <a:pPr algn="just"/>
            <a:r>
              <a:rPr lang="fr-FR" dirty="0"/>
              <a:t>J. Bonnet et A. </a:t>
            </a:r>
            <a:r>
              <a:rPr lang="fr-FR" dirty="0" err="1"/>
              <a:t>Roblot-Troizier</a:t>
            </a:r>
            <a:r>
              <a:rPr lang="fr-FR" dirty="0"/>
              <a:t>, « Repenser le bloc de constitutionnalité sous l’effet des rapports entre ordres juridiques : pour une redéfinition des sources de la constitutionnalité », in </a:t>
            </a:r>
            <a:r>
              <a:rPr lang="fr-FR" i="1" dirty="0"/>
              <a:t>Les rapports entre ordres juridiques</a:t>
            </a:r>
            <a:r>
              <a:rPr lang="fr-FR" dirty="0"/>
              <a:t>, </a:t>
            </a:r>
            <a:r>
              <a:rPr lang="fr-FR" dirty="0" err="1"/>
              <a:t>dir</a:t>
            </a:r>
            <a:r>
              <a:rPr lang="fr-FR" dirty="0"/>
              <a:t>. B. Bonnet, LGDJ, 2016, p. 409-438</a:t>
            </a:r>
          </a:p>
          <a:p>
            <a:pPr algn="just"/>
            <a:r>
              <a:rPr lang="fr-FR" dirty="0">
                <a:hlinkClick r:id="rId2"/>
              </a:rPr>
              <a:t>Agnès Roblot-Troizier</a:t>
            </a:r>
            <a:r>
              <a:rPr lang="fr-FR" dirty="0"/>
              <a:t> «Le Conseil constitutionnel et les sources du droit constitutionnel », </a:t>
            </a:r>
            <a:r>
              <a:rPr lang="fr-FR" i="1" dirty="0"/>
              <a:t>Jus </a:t>
            </a:r>
            <a:r>
              <a:rPr lang="fr-FR" i="1" dirty="0" err="1"/>
              <a:t>Politicum</a:t>
            </a:r>
            <a:r>
              <a:rPr lang="fr-FR" dirty="0"/>
              <a:t>, n° 21 [</a:t>
            </a:r>
            <a:r>
              <a:rPr lang="fr-FR" dirty="0">
                <a:hlinkClick r:id="rId3"/>
              </a:rPr>
              <a:t>http://juspoliticum.com/article/Le-Conseil-constitutionnel-et-les-sources-du-droit-constitutionnel-1261.html</a:t>
            </a:r>
            <a:r>
              <a:rPr lang="fr-FR" dirty="0"/>
              <a:t>]</a:t>
            </a:r>
          </a:p>
        </p:txBody>
      </p:sp>
    </p:spTree>
    <p:extLst>
      <p:ext uri="{BB962C8B-B14F-4D97-AF65-F5344CB8AC3E}">
        <p14:creationId xmlns:p14="http://schemas.microsoft.com/office/powerpoint/2010/main" val="407906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B5301-0FD2-7841-8649-A868D2A4FA6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E9AE6D3-26A8-5940-83A5-BAA7C471303A}"/>
              </a:ext>
            </a:extLst>
          </p:cNvPr>
          <p:cNvSpPr>
            <a:spLocks noGrp="1"/>
          </p:cNvSpPr>
          <p:nvPr>
            <p:ph idx="1"/>
          </p:nvPr>
        </p:nvSpPr>
        <p:spPr/>
        <p:txBody>
          <a:bodyPr>
            <a:normAutofit fontScale="85000" lnSpcReduction="10000"/>
          </a:bodyPr>
          <a:lstStyle/>
          <a:p>
            <a:r>
              <a:rPr lang="fr-FR" dirty="0"/>
              <a:t>« Les sources de constitutionnalité ne sont aujourd’hui ni au centre ni au sommet des sources utilisées par le juge et le justiciable. Banalisées, elles sont des sources juridiques soumises à la dure loi de la concurrence juridique ». </a:t>
            </a:r>
          </a:p>
          <a:p>
            <a:r>
              <a:rPr lang="fr-FR" dirty="0"/>
              <a:t>Sous l’effet des rapports entre les ordres juridiques, les sources de constitutionnalité sont ainsi concurrencées dans leur fonction de réalisation de la norme suprême, de proclamation et de garantie des droits et libertés puisque désormais ces derniers se retrouvent au-delà du champ constitutionnel. </a:t>
            </a:r>
          </a:p>
          <a:p>
            <a:r>
              <a:rPr lang="fr-FR" dirty="0"/>
              <a:t> </a:t>
            </a:r>
          </a:p>
          <a:p>
            <a:r>
              <a:rPr lang="fr-FR" dirty="0"/>
              <a:t>De plus, le Conseil constitutionnel n’est plus isolé dans la maîtrise interprétative de ce que l’on dénommait auparavant « bloc de constitutionnalité » : la concurrence du Conseil d’État et de la Cour de cassation n’a fait que s’accroître. </a:t>
            </a:r>
          </a:p>
          <a:p>
            <a:endParaRPr lang="fr-FR" dirty="0"/>
          </a:p>
        </p:txBody>
      </p:sp>
    </p:spTree>
    <p:extLst>
      <p:ext uri="{BB962C8B-B14F-4D97-AF65-F5344CB8AC3E}">
        <p14:creationId xmlns:p14="http://schemas.microsoft.com/office/powerpoint/2010/main" val="246275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BE4A621-0C2C-8A43-9647-4DE21A1F12A3}"/>
              </a:ext>
            </a:extLst>
          </p:cNvPr>
          <p:cNvSpPr>
            <a:spLocks noGrp="1"/>
          </p:cNvSpPr>
          <p:nvPr>
            <p:ph idx="1"/>
          </p:nvPr>
        </p:nvSpPr>
        <p:spPr/>
        <p:txBody>
          <a:bodyPr/>
          <a:lstStyle/>
          <a:p>
            <a:pPr algn="ctr">
              <a:buNone/>
            </a:pPr>
            <a:endParaRPr lang="fr-FR" altLang="fr-FR" dirty="0"/>
          </a:p>
          <a:p>
            <a:r>
              <a:rPr lang="fr-FR" altLang="fr-FR" dirty="0"/>
              <a:t>Yves GAUDEMET, « La loi administrative », Revue du Droit Public, janvier 2006, n°1, P. 65 </a:t>
            </a:r>
          </a:p>
          <a:p>
            <a:endParaRPr lang="fr-FR" dirty="0"/>
          </a:p>
        </p:txBody>
      </p:sp>
    </p:spTree>
    <p:extLst>
      <p:ext uri="{BB962C8B-B14F-4D97-AF65-F5344CB8AC3E}">
        <p14:creationId xmlns:p14="http://schemas.microsoft.com/office/powerpoint/2010/main" val="2067161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78FFD9-C13B-9B49-BBB5-6BEFD3B29E5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59418BD-DF26-D745-B822-FFFFB01625E2}"/>
              </a:ext>
            </a:extLst>
          </p:cNvPr>
          <p:cNvSpPr>
            <a:spLocks noGrp="1"/>
          </p:cNvSpPr>
          <p:nvPr>
            <p:ph idx="1"/>
          </p:nvPr>
        </p:nvSpPr>
        <p:spPr/>
        <p:txBody>
          <a:bodyPr>
            <a:normAutofit fontScale="70000" lnSpcReduction="20000"/>
          </a:bodyPr>
          <a:lstStyle/>
          <a:p>
            <a:r>
              <a:rPr lang="fr-FR" dirty="0"/>
              <a:t> </a:t>
            </a:r>
          </a:p>
          <a:p>
            <a:r>
              <a:rPr lang="fr-FR" dirty="0"/>
              <a:t> </a:t>
            </a:r>
          </a:p>
          <a:p>
            <a:r>
              <a:rPr lang="fr-FR" dirty="0"/>
              <a:t>« qu'il s'agit </a:t>
            </a:r>
            <a:r>
              <a:rPr lang="fr-FR" b="1" dirty="0"/>
              <a:t>des sources du droit, c'est-à-dire pour nous juristes, de l'essentiel</a:t>
            </a:r>
            <a:r>
              <a:rPr lang="fr-FR" dirty="0"/>
              <a:t>, …</a:t>
            </a:r>
          </a:p>
          <a:p>
            <a:r>
              <a:rPr lang="fr-FR" dirty="0"/>
              <a:t> </a:t>
            </a:r>
          </a:p>
          <a:p>
            <a:r>
              <a:rPr lang="fr-FR" dirty="0"/>
              <a:t>…de </a:t>
            </a:r>
            <a:r>
              <a:rPr lang="fr-FR" b="1" dirty="0"/>
              <a:t>l'appareil de sources</a:t>
            </a:r>
            <a:r>
              <a:rPr lang="fr-FR" dirty="0"/>
              <a:t> qui ordonnent et rythment la vie normative de notre société ; et que cet appareil de sources s'est considérablement </a:t>
            </a:r>
            <a:r>
              <a:rPr lang="fr-FR" u="sng" dirty="0"/>
              <a:t>compliqué</a:t>
            </a:r>
            <a:r>
              <a:rPr lang="fr-FR" dirty="0"/>
              <a:t>, voire </a:t>
            </a:r>
            <a:r>
              <a:rPr lang="fr-FR" u="sng" dirty="0"/>
              <a:t>déréglé</a:t>
            </a:r>
            <a:r>
              <a:rPr lang="fr-FR" dirty="0"/>
              <a:t>, sous la Ve République, et avec l'irruption de droits « venus d'ailleurs »</a:t>
            </a:r>
          </a:p>
          <a:p>
            <a:r>
              <a:rPr lang="fr-FR" dirty="0"/>
              <a:t> </a:t>
            </a:r>
          </a:p>
          <a:p>
            <a:r>
              <a:rPr lang="fr-FR" dirty="0"/>
              <a:t>La loi </a:t>
            </a:r>
            <a:r>
              <a:rPr lang="fr-FR" dirty="0" err="1"/>
              <a:t>administrative,Yves</a:t>
            </a:r>
            <a:r>
              <a:rPr lang="fr-FR" dirty="0"/>
              <a:t> GAUDEMET</a:t>
            </a:r>
          </a:p>
          <a:p>
            <a:r>
              <a:rPr lang="fr-FR" dirty="0"/>
              <a:t>RDP2006-1-008 Revue du Droit Public, 01 janvier 2006 n° 1, P. 65 – </a:t>
            </a:r>
          </a:p>
          <a:p>
            <a:r>
              <a:rPr lang="fr-FR" dirty="0"/>
              <a:t> </a:t>
            </a:r>
          </a:p>
          <a:p>
            <a:r>
              <a:rPr lang="fr-FR" dirty="0"/>
              <a:t> </a:t>
            </a:r>
          </a:p>
          <a:p>
            <a:r>
              <a:rPr lang="fr-FR" dirty="0"/>
              <a:t> </a:t>
            </a:r>
          </a:p>
          <a:p>
            <a:endParaRPr lang="fr-FR" dirty="0"/>
          </a:p>
        </p:txBody>
      </p:sp>
    </p:spTree>
    <p:extLst>
      <p:ext uri="{BB962C8B-B14F-4D97-AF65-F5344CB8AC3E}">
        <p14:creationId xmlns:p14="http://schemas.microsoft.com/office/powerpoint/2010/main" val="957772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DACF9-53F1-6C4E-B9F1-15C9E5D5137C}"/>
              </a:ext>
            </a:extLst>
          </p:cNvPr>
          <p:cNvSpPr>
            <a:spLocks noGrp="1"/>
          </p:cNvSpPr>
          <p:nvPr>
            <p:ph type="title"/>
          </p:nvPr>
        </p:nvSpPr>
        <p:spPr/>
        <p:txBody>
          <a:bodyPr/>
          <a:lstStyle/>
          <a:p>
            <a:r>
              <a:rPr lang="fr-FR" dirty="0"/>
              <a:t>J. </a:t>
            </a:r>
            <a:r>
              <a:rPr lang="fr-FR" dirty="0" err="1"/>
              <a:t>Combacau</a:t>
            </a:r>
            <a:r>
              <a:rPr lang="fr-FR" dirty="0"/>
              <a:t> </a:t>
            </a:r>
          </a:p>
        </p:txBody>
      </p:sp>
      <p:sp>
        <p:nvSpPr>
          <p:cNvPr id="3" name="Espace réservé du contenu 2">
            <a:extLst>
              <a:ext uri="{FF2B5EF4-FFF2-40B4-BE49-F238E27FC236}">
                <a16:creationId xmlns:a16="http://schemas.microsoft.com/office/drawing/2014/main" id="{81108209-904E-3048-A087-A1B38D6073EF}"/>
              </a:ext>
            </a:extLst>
          </p:cNvPr>
          <p:cNvSpPr>
            <a:spLocks noGrp="1"/>
          </p:cNvSpPr>
          <p:nvPr>
            <p:ph idx="1"/>
          </p:nvPr>
        </p:nvSpPr>
        <p:spPr/>
        <p:txBody>
          <a:bodyPr/>
          <a:lstStyle/>
          <a:p>
            <a:r>
              <a:rPr lang="fr-FR" dirty="0"/>
              <a:t>: « le mot de source implique un processus de dérivation de n’importe quel fait juridique singulier depuis ce qui est le siège ultime de sa validité et de son efficacité » </a:t>
            </a:r>
          </a:p>
          <a:p>
            <a:r>
              <a:rPr lang="fr-FR" dirty="0"/>
              <a:t>(</a:t>
            </a:r>
            <a:r>
              <a:rPr lang="fr-FR" i="1" dirty="0"/>
              <a:t>in</a:t>
            </a:r>
            <a:r>
              <a:rPr lang="fr-FR" dirty="0"/>
              <a:t> Dominique </a:t>
            </a:r>
            <a:r>
              <a:rPr lang="fr-FR" dirty="0" err="1"/>
              <a:t>Chagnollaud</a:t>
            </a:r>
            <a:r>
              <a:rPr lang="fr-FR" dirty="0"/>
              <a:t>, Michel </a:t>
            </a:r>
            <a:r>
              <a:rPr lang="fr-FR" dirty="0" err="1"/>
              <a:t>Troper</a:t>
            </a:r>
            <a:r>
              <a:rPr lang="fr-FR" dirty="0"/>
              <a:t>, Traité international de droit constitutionnel, Théorie de la Constitution, Tome 1, Dalloz, /2012 I, 414). </a:t>
            </a:r>
          </a:p>
          <a:p>
            <a:endParaRPr lang="fr-FR" dirty="0"/>
          </a:p>
          <a:p>
            <a:endParaRPr lang="fr-FR" dirty="0"/>
          </a:p>
        </p:txBody>
      </p:sp>
    </p:spTree>
    <p:extLst>
      <p:ext uri="{BB962C8B-B14F-4D97-AF65-F5344CB8AC3E}">
        <p14:creationId xmlns:p14="http://schemas.microsoft.com/office/powerpoint/2010/main" val="111577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B65BC-4CF3-BC41-85D0-019921DE74B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FA3190D-7051-344A-A445-D91D30EBE7CA}"/>
              </a:ext>
            </a:extLst>
          </p:cNvPr>
          <p:cNvSpPr>
            <a:spLocks noGrp="1"/>
          </p:cNvSpPr>
          <p:nvPr>
            <p:ph idx="1"/>
          </p:nvPr>
        </p:nvSpPr>
        <p:spPr/>
        <p:txBody>
          <a:bodyPr/>
          <a:lstStyle/>
          <a:p>
            <a:r>
              <a:rPr lang="fr-FR" dirty="0"/>
              <a:t>Conseil d’Etat, Lambert, </a:t>
            </a:r>
            <a:r>
              <a:rPr lang="fr-FR"/>
              <a:t>24 juin 2014 (n°375081)</a:t>
            </a:r>
          </a:p>
          <a:p>
            <a:endParaRPr lang="fr-FR" dirty="0"/>
          </a:p>
        </p:txBody>
      </p:sp>
    </p:spTree>
    <p:extLst>
      <p:ext uri="{BB962C8B-B14F-4D97-AF65-F5344CB8AC3E}">
        <p14:creationId xmlns:p14="http://schemas.microsoft.com/office/powerpoint/2010/main" val="2852765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17156D1-7BBD-E940-829E-D3D3067473C4}"/>
              </a:ext>
            </a:extLst>
          </p:cNvPr>
          <p:cNvSpPr>
            <a:spLocks noGrp="1"/>
          </p:cNvSpPr>
          <p:nvPr>
            <p:ph idx="1"/>
          </p:nvPr>
        </p:nvSpPr>
        <p:spPr/>
        <p:txBody>
          <a:bodyPr/>
          <a:lstStyle/>
          <a:p>
            <a:pPr>
              <a:buFont typeface="Wingdings" charset="0"/>
              <a:buChar char="o"/>
              <a:defRPr/>
            </a:pPr>
            <a:r>
              <a:rPr lang="fr-FR" b="1" i="1" dirty="0" err="1"/>
              <a:t>Rechtsfindung</a:t>
            </a:r>
            <a:endParaRPr lang="fr-FR" b="1" dirty="0"/>
          </a:p>
          <a:p>
            <a:pPr>
              <a:buFont typeface="Wingdings" charset="0"/>
              <a:buChar char="o"/>
              <a:defRPr/>
            </a:pPr>
            <a:endParaRPr lang="fr-FR" b="1" i="1" dirty="0"/>
          </a:p>
          <a:p>
            <a:pPr>
              <a:buFont typeface="Wingdings" charset="0"/>
              <a:buChar char="o"/>
              <a:defRPr/>
            </a:pPr>
            <a:r>
              <a:rPr lang="fr-FR" b="1" i="1" dirty="0" err="1"/>
              <a:t>lawfinding</a:t>
            </a:r>
            <a:r>
              <a:rPr lang="fr-FR" b="1" dirty="0"/>
              <a:t>  </a:t>
            </a:r>
          </a:p>
          <a:p>
            <a:pPr>
              <a:buNone/>
              <a:defRPr/>
            </a:pPr>
            <a:endParaRPr lang="fr-FR" b="1" dirty="0"/>
          </a:p>
          <a:p>
            <a:pPr>
              <a:buFont typeface="Wingdings" charset="0"/>
              <a:buChar char="o"/>
              <a:defRPr/>
            </a:pPr>
            <a:r>
              <a:rPr lang="fr-FR" b="1" i="1" dirty="0" err="1"/>
              <a:t>Gesetzgebung</a:t>
            </a:r>
            <a:endParaRPr lang="fr-FR" b="1" i="1" dirty="0"/>
          </a:p>
          <a:p>
            <a:pPr>
              <a:buNone/>
              <a:defRPr/>
            </a:pPr>
            <a:r>
              <a:rPr lang="fr-FR" b="1" dirty="0"/>
              <a:t> </a:t>
            </a:r>
          </a:p>
          <a:p>
            <a:pPr>
              <a:buFont typeface="Wingdings" charset="0"/>
              <a:buChar char="o"/>
              <a:defRPr/>
            </a:pPr>
            <a:r>
              <a:rPr lang="fr-FR" b="1" i="1" dirty="0" err="1"/>
              <a:t>lawgiving</a:t>
            </a:r>
            <a:r>
              <a:rPr lang="fr-FR" b="1" dirty="0"/>
              <a:t> </a:t>
            </a:r>
          </a:p>
          <a:p>
            <a:pPr>
              <a:buNone/>
              <a:defRPr/>
            </a:pPr>
            <a:endParaRPr lang="fr-FR" b="1" dirty="0"/>
          </a:p>
          <a:p>
            <a:endParaRPr lang="fr-FR" dirty="0"/>
          </a:p>
        </p:txBody>
      </p:sp>
    </p:spTree>
    <p:extLst>
      <p:ext uri="{BB962C8B-B14F-4D97-AF65-F5344CB8AC3E}">
        <p14:creationId xmlns:p14="http://schemas.microsoft.com/office/powerpoint/2010/main" val="388762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5B373999-A0E3-FF4A-BE90-25B5A6618484}"/>
              </a:ext>
            </a:extLst>
          </p:cNvPr>
          <p:cNvSpPr>
            <a:spLocks noGrp="1" noChangeArrowheads="1"/>
          </p:cNvSpPr>
          <p:nvPr>
            <p:ph type="subTitle" idx="1"/>
          </p:nvPr>
        </p:nvSpPr>
        <p:spPr>
          <a:xfrm>
            <a:off x="2135189" y="2708276"/>
            <a:ext cx="7705725" cy="3097213"/>
          </a:xfrm>
          <a:extLst>
            <a:ext uri="{909E8E84-426E-40dd-AFC4-6F175D3DCCD1}"/>
            <a:ext uri="{91240B29-F687-4f45-9708-019B960494DF}"/>
            <a:ext uri="{AF507438-7753-43e0-B8FC-AC1667EBCBE1}"/>
            <a:ext uri="{FAA26D3D-D897-4be2-8F04-BA451C77F1D7}"/>
          </a:extLst>
        </p:spPr>
        <p:txBody>
          <a:bodyPr/>
          <a:lstStyle/>
          <a:p>
            <a:pPr algn="ctr" eaLnBrk="1" hangingPunct="1">
              <a:lnSpc>
                <a:spcPct val="150000"/>
              </a:lnSpc>
              <a:spcBef>
                <a:spcPct val="0"/>
              </a:spcBef>
              <a:defRPr/>
            </a:pPr>
            <a:r>
              <a:rPr lang="fr-FR" sz="3500" b="1" dirty="0">
                <a:effectLst>
                  <a:outerShdw blurRad="38100" dist="38100" dir="2700000" algn="tl">
                    <a:srgbClr val="DDDDDD"/>
                  </a:outerShdw>
                </a:effectLst>
                <a:latin typeface="Georgia" charset="0"/>
                <a:ea typeface="MS PGothic" charset="0"/>
              </a:rPr>
              <a:t>DROIT CONSTITUTIONNEL GENERAL</a:t>
            </a:r>
            <a:endParaRPr lang="fr-FR" altLang="ja-JP" sz="3500" b="1" dirty="0">
              <a:effectLst>
                <a:outerShdw blurRad="38100" dist="38100" dir="2700000" algn="tl">
                  <a:srgbClr val="DDDDDD"/>
                </a:outerShdw>
              </a:effectLst>
              <a:latin typeface="Georgia" charset="0"/>
              <a:ea typeface="MS PGothic" charset="0"/>
            </a:endParaRPr>
          </a:p>
          <a:p>
            <a:pPr eaLnBrk="1" hangingPunct="1">
              <a:defRPr/>
            </a:pPr>
            <a:endParaRPr lang="fr-FR" sz="3200" b="1" dirty="0">
              <a:ea typeface="MS PGothic" charset="0"/>
            </a:endParaRPr>
          </a:p>
          <a:p>
            <a:pPr eaLnBrk="1" hangingPunct="1">
              <a:defRPr/>
            </a:pPr>
            <a:r>
              <a:rPr lang="fr-FR" sz="2600" b="1" u="sng" dirty="0">
                <a:latin typeface="Georgia" charset="0"/>
                <a:ea typeface="MS PGothic" charset="0"/>
              </a:rPr>
              <a:t>Second Semestre</a:t>
            </a:r>
          </a:p>
        </p:txBody>
      </p:sp>
      <p:sp>
        <p:nvSpPr>
          <p:cNvPr id="14339" name="Text Box 5">
            <a:extLst>
              <a:ext uri="{FF2B5EF4-FFF2-40B4-BE49-F238E27FC236}">
                <a16:creationId xmlns:a16="http://schemas.microsoft.com/office/drawing/2014/main" id="{2B1CA145-C26A-4242-9C60-111742583FB0}"/>
              </a:ext>
            </a:extLst>
          </p:cNvPr>
          <p:cNvSpPr txBox="1">
            <a:spLocks noChangeArrowheads="1"/>
          </p:cNvSpPr>
          <p:nvPr/>
        </p:nvSpPr>
        <p:spPr bwMode="auto">
          <a:xfrm>
            <a:off x="8112126" y="5734050"/>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fr-FR" altLang="fr-FR" sz="2400" b="1">
                <a:solidFill>
                  <a:srgbClr val="898989"/>
                </a:solidFill>
                <a:latin typeface="Georgia" panose="02040502050405020303" pitchFamily="18" charset="0"/>
              </a:rPr>
              <a:t>D. Baranger</a:t>
            </a:r>
          </a:p>
        </p:txBody>
      </p:sp>
      <p:pic>
        <p:nvPicPr>
          <p:cNvPr id="6" name="Image 5">
            <a:extLst>
              <a:ext uri="{FF2B5EF4-FFF2-40B4-BE49-F238E27FC236}">
                <a16:creationId xmlns:a16="http://schemas.microsoft.com/office/drawing/2014/main" id="{5AD3A304-E089-AA48-97CA-FA9D01B5FE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549275"/>
            <a:ext cx="2520950" cy="1778000"/>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931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6379C3-3D5C-244C-91BF-79DB0341C6B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5C3C430-12D6-134E-A0B2-0C077E355676}"/>
              </a:ext>
            </a:extLst>
          </p:cNvPr>
          <p:cNvSpPr>
            <a:spLocks noGrp="1"/>
          </p:cNvSpPr>
          <p:nvPr>
            <p:ph idx="1"/>
          </p:nvPr>
        </p:nvSpPr>
        <p:spPr/>
        <p:txBody>
          <a:bodyPr/>
          <a:lstStyle/>
          <a:p>
            <a:pPr marL="0" indent="0" algn="ctr">
              <a:buNone/>
            </a:pPr>
            <a:r>
              <a:rPr lang="fr-FR" sz="4800" b="1" dirty="0"/>
              <a:t>PREMIERE PARTIE – THEORIE GENERALE</a:t>
            </a:r>
          </a:p>
          <a:p>
            <a:endParaRPr lang="fr-FR" dirty="0"/>
          </a:p>
        </p:txBody>
      </p:sp>
    </p:spTree>
    <p:extLst>
      <p:ext uri="{BB962C8B-B14F-4D97-AF65-F5344CB8AC3E}">
        <p14:creationId xmlns:p14="http://schemas.microsoft.com/office/powerpoint/2010/main" val="4099381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2C2335-4AB0-3944-BF07-88EA4030B86C}"/>
              </a:ext>
            </a:extLst>
          </p:cNvPr>
          <p:cNvSpPr>
            <a:spLocks noGrp="1"/>
          </p:cNvSpPr>
          <p:nvPr>
            <p:ph type="title"/>
          </p:nvPr>
        </p:nvSpPr>
        <p:spPr/>
        <p:txBody>
          <a:bodyPr/>
          <a:lstStyle/>
          <a:p>
            <a:pPr algn="ctr"/>
            <a:r>
              <a:rPr lang="fr-FR" b="1" dirty="0"/>
              <a:t>CHAPITRE I – SOURCE ET INTERPRÉTATION </a:t>
            </a:r>
            <a:br>
              <a:rPr lang="fr-FR" b="1" dirty="0"/>
            </a:br>
            <a:endParaRPr lang="fr-FR" dirty="0"/>
          </a:p>
        </p:txBody>
      </p:sp>
      <p:sp>
        <p:nvSpPr>
          <p:cNvPr id="3" name="Espace réservé du contenu 2">
            <a:extLst>
              <a:ext uri="{FF2B5EF4-FFF2-40B4-BE49-F238E27FC236}">
                <a16:creationId xmlns:a16="http://schemas.microsoft.com/office/drawing/2014/main" id="{E63FF1EA-EBF8-2A43-A876-929AEE26177B}"/>
              </a:ext>
            </a:extLst>
          </p:cNvPr>
          <p:cNvSpPr>
            <a:spLocks noGrp="1"/>
          </p:cNvSpPr>
          <p:nvPr>
            <p:ph idx="1"/>
          </p:nvPr>
        </p:nvSpPr>
        <p:spPr/>
        <p:txBody>
          <a:bodyPr/>
          <a:lstStyle/>
          <a:p>
            <a:r>
              <a:rPr lang="fr-FR" b="1" dirty="0"/>
              <a:t>Section 1 – Le vocabulaire de la théorie des sources</a:t>
            </a:r>
          </a:p>
          <a:p>
            <a:pPr marL="0" indent="0">
              <a:buNone/>
            </a:pPr>
            <a:endParaRPr lang="fr-FR" dirty="0"/>
          </a:p>
          <a:p>
            <a:r>
              <a:rPr lang="fr-FR" b="1" i="1" dirty="0"/>
              <a:t>Sous-Section	1 - La norme </a:t>
            </a:r>
          </a:p>
          <a:p>
            <a:r>
              <a:rPr lang="fr-FR" dirty="0"/>
              <a:t> </a:t>
            </a:r>
            <a:r>
              <a:rPr lang="fr-FR" b="1" i="1" dirty="0"/>
              <a:t>Sous-Section	2 - La source </a:t>
            </a:r>
          </a:p>
          <a:p>
            <a:r>
              <a:rPr lang="fr-FR" b="1" i="1" dirty="0"/>
              <a:t>Sous-section        3- La règle </a:t>
            </a:r>
          </a:p>
          <a:p>
            <a:r>
              <a:rPr lang="fr-FR" b="1" i="1" dirty="0"/>
              <a:t>Sous-section        4 – La ressource </a:t>
            </a:r>
          </a:p>
          <a:p>
            <a:endParaRPr lang="fr-FR" dirty="0"/>
          </a:p>
          <a:p>
            <a:endParaRPr lang="fr-FR" dirty="0"/>
          </a:p>
        </p:txBody>
      </p:sp>
    </p:spTree>
    <p:extLst>
      <p:ext uri="{BB962C8B-B14F-4D97-AF65-F5344CB8AC3E}">
        <p14:creationId xmlns:p14="http://schemas.microsoft.com/office/powerpoint/2010/main" val="2838944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912E62-5662-6440-A378-7F7A67028666}"/>
              </a:ext>
            </a:extLst>
          </p:cNvPr>
          <p:cNvSpPr>
            <a:spLocks noGrp="1"/>
          </p:cNvSpPr>
          <p:nvPr>
            <p:ph type="title"/>
          </p:nvPr>
        </p:nvSpPr>
        <p:spPr/>
        <p:txBody>
          <a:bodyPr>
            <a:normAutofit/>
          </a:bodyPr>
          <a:lstStyle/>
          <a:p>
            <a:r>
              <a:rPr lang="fr-FR" sz="2800" dirty="0"/>
              <a:t>Une source peut consister en : </a:t>
            </a:r>
            <a:br>
              <a:rPr lang="fr-FR" sz="2800" dirty="0"/>
            </a:br>
            <a:r>
              <a:rPr lang="fr-FR" sz="2800" dirty="0"/>
              <a:t/>
            </a:r>
            <a:br>
              <a:rPr lang="fr-FR" sz="2800" dirty="0"/>
            </a:br>
            <a:endParaRPr lang="fr-FR" sz="2800" dirty="0"/>
          </a:p>
        </p:txBody>
      </p:sp>
      <p:sp>
        <p:nvSpPr>
          <p:cNvPr id="3" name="Espace réservé du contenu 2">
            <a:extLst>
              <a:ext uri="{FF2B5EF4-FFF2-40B4-BE49-F238E27FC236}">
                <a16:creationId xmlns:a16="http://schemas.microsoft.com/office/drawing/2014/main" id="{B7C20842-7536-C44C-A512-8027629D0515}"/>
              </a:ext>
            </a:extLst>
          </p:cNvPr>
          <p:cNvSpPr>
            <a:spLocks noGrp="1"/>
          </p:cNvSpPr>
          <p:nvPr>
            <p:ph idx="1"/>
          </p:nvPr>
        </p:nvSpPr>
        <p:spPr/>
        <p:txBody>
          <a:bodyPr/>
          <a:lstStyle/>
          <a:p>
            <a:pPr marL="0" indent="0">
              <a:buNone/>
            </a:pPr>
            <a:endParaRPr lang="fr-FR" dirty="0"/>
          </a:p>
        </p:txBody>
      </p:sp>
      <p:graphicFrame>
        <p:nvGraphicFramePr>
          <p:cNvPr id="6" name="Tableau 5">
            <a:extLst>
              <a:ext uri="{FF2B5EF4-FFF2-40B4-BE49-F238E27FC236}">
                <a16:creationId xmlns:a16="http://schemas.microsoft.com/office/drawing/2014/main" id="{F18E5F90-E6E6-934C-A0E2-415477532E09}"/>
              </a:ext>
            </a:extLst>
          </p:cNvPr>
          <p:cNvGraphicFramePr>
            <a:graphicFrameLocks noGrp="1"/>
          </p:cNvGraphicFramePr>
          <p:nvPr>
            <p:extLst/>
          </p:nvPr>
        </p:nvGraphicFramePr>
        <p:xfrm>
          <a:off x="2627618" y="2407386"/>
          <a:ext cx="8128000" cy="2508308"/>
        </p:xfrm>
        <a:graphic>
          <a:graphicData uri="http://schemas.openxmlformats.org/drawingml/2006/table">
            <a:tbl>
              <a:tblPr firstRow="1" bandRow="1">
                <a:tableStyleId>{5C22544A-7EE6-4342-B048-85BDC9FD1C3A}</a:tableStyleId>
              </a:tblPr>
              <a:tblGrid>
                <a:gridCol w="4033240">
                  <a:extLst>
                    <a:ext uri="{9D8B030D-6E8A-4147-A177-3AD203B41FA5}">
                      <a16:colId xmlns:a16="http://schemas.microsoft.com/office/drawing/2014/main" val="4244680628"/>
                    </a:ext>
                  </a:extLst>
                </a:gridCol>
                <a:gridCol w="4094760">
                  <a:extLst>
                    <a:ext uri="{9D8B030D-6E8A-4147-A177-3AD203B41FA5}">
                      <a16:colId xmlns:a16="http://schemas.microsoft.com/office/drawing/2014/main" val="1750571604"/>
                    </a:ext>
                  </a:extLst>
                </a:gridCol>
              </a:tblGrid>
              <a:tr h="796954">
                <a:tc>
                  <a:txBody>
                    <a:bodyPr/>
                    <a:lstStyle/>
                    <a:p>
                      <a:r>
                        <a:rPr lang="fr-FR" dirty="0"/>
                        <a:t>Un acte </a:t>
                      </a:r>
                    </a:p>
                  </a:txBody>
                  <a:tcPr/>
                </a:tc>
                <a:tc>
                  <a:txBody>
                    <a:bodyPr/>
                    <a:lstStyle/>
                    <a:p>
                      <a:r>
                        <a:rPr lang="fr-FR" dirty="0"/>
                        <a:t>Origine (auteur) </a:t>
                      </a:r>
                    </a:p>
                    <a:p>
                      <a:r>
                        <a:rPr lang="fr-FR" dirty="0"/>
                        <a:t>Régime juridique (adoption/modification/disparition) </a:t>
                      </a:r>
                    </a:p>
                  </a:txBody>
                  <a:tcPr/>
                </a:tc>
                <a:extLst>
                  <a:ext uri="{0D108BD9-81ED-4DB2-BD59-A6C34878D82A}">
                    <a16:rowId xmlns:a16="http://schemas.microsoft.com/office/drawing/2014/main" val="682087684"/>
                  </a:ext>
                </a:extLst>
              </a:tr>
              <a:tr h="796954">
                <a:tc>
                  <a:txBody>
                    <a:bodyPr/>
                    <a:lstStyle/>
                    <a:p>
                      <a:r>
                        <a:rPr lang="fr-FR" dirty="0"/>
                        <a:t>Un texte </a:t>
                      </a:r>
                    </a:p>
                  </a:txBody>
                  <a:tcPr/>
                </a:tc>
                <a:tc>
                  <a:txBody>
                    <a:bodyPr/>
                    <a:lstStyle/>
                    <a:p>
                      <a:r>
                        <a:rPr lang="fr-FR" dirty="0"/>
                        <a:t>Esprit d’ensemble (« texte constitutionnel) / cohérence (législation) </a:t>
                      </a:r>
                    </a:p>
                  </a:txBody>
                  <a:tcPr/>
                </a:tc>
                <a:extLst>
                  <a:ext uri="{0D108BD9-81ED-4DB2-BD59-A6C34878D82A}">
                    <a16:rowId xmlns:a16="http://schemas.microsoft.com/office/drawing/2014/main" val="2313207309"/>
                  </a:ext>
                </a:extLst>
              </a:tr>
              <a:tr h="796954">
                <a:tc>
                  <a:txBody>
                    <a:bodyPr/>
                    <a:lstStyle/>
                    <a:p>
                      <a:r>
                        <a:rPr lang="fr-FR" dirty="0"/>
                        <a:t>Un énoncé</a:t>
                      </a:r>
                    </a:p>
                  </a:txBody>
                  <a:tcPr/>
                </a:tc>
                <a:tc>
                  <a:txBody>
                    <a:bodyPr/>
                    <a:lstStyle/>
                    <a:p>
                      <a:r>
                        <a:rPr lang="fr-FR" dirty="0"/>
                        <a:t>Rapport énonciateur/destinataire</a:t>
                      </a:r>
                    </a:p>
                    <a:p>
                      <a:r>
                        <a:rPr lang="fr-FR" dirty="0"/>
                        <a:t>+ grande indifférence au support </a:t>
                      </a:r>
                    </a:p>
                  </a:txBody>
                  <a:tcPr/>
                </a:tc>
                <a:extLst>
                  <a:ext uri="{0D108BD9-81ED-4DB2-BD59-A6C34878D82A}">
                    <a16:rowId xmlns:a16="http://schemas.microsoft.com/office/drawing/2014/main" val="1570472330"/>
                  </a:ext>
                </a:extLst>
              </a:tr>
            </a:tbl>
          </a:graphicData>
        </a:graphic>
      </p:graphicFrame>
    </p:spTree>
    <p:extLst>
      <p:ext uri="{BB962C8B-B14F-4D97-AF65-F5344CB8AC3E}">
        <p14:creationId xmlns:p14="http://schemas.microsoft.com/office/powerpoint/2010/main" val="3548374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D0A5E8-200D-6F47-B2AE-AE5EF2EE210E}"/>
              </a:ext>
            </a:extLst>
          </p:cNvPr>
          <p:cNvSpPr>
            <a:spLocks noGrp="1"/>
          </p:cNvSpPr>
          <p:nvPr>
            <p:ph type="title"/>
          </p:nvPr>
        </p:nvSpPr>
        <p:spPr/>
        <p:txBody>
          <a:bodyPr/>
          <a:lstStyle/>
          <a:p>
            <a:r>
              <a:rPr lang="fr-FR" dirty="0"/>
              <a:t>Trois principes de base : </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4027424-DB3C-324F-938B-6FA60DF1CB01}"/>
                  </a:ext>
                </a:extLst>
              </p:cNvPr>
              <p:cNvSpPr>
                <a:spLocks noGrp="1"/>
              </p:cNvSpPr>
              <p:nvPr>
                <p:ph idx="1"/>
              </p:nvPr>
            </p:nvSpPr>
            <p:spPr/>
            <p:txBody>
              <a:bodyPr>
                <a:normAutofit/>
              </a:bodyPr>
              <a:lstStyle/>
              <a:p>
                <a:pPr marL="0" indent="0">
                  <a:buNone/>
                </a:pPr>
                <a:endParaRPr lang="fr-FR" sz="3200" dirty="0"/>
              </a:p>
              <a:p>
                <a:pPr lvl="1"/>
                <a:endParaRPr lang="fr-FR" sz="3200" dirty="0"/>
              </a:p>
              <a:p>
                <a:pPr marL="971550" lvl="1" indent="-514350">
                  <a:buFont typeface="+mj-lt"/>
                  <a:buAutoNum type="arabicPeriod"/>
                </a:pPr>
                <a:r>
                  <a:rPr lang="fr-FR" sz="3200" dirty="0"/>
                  <a:t>Chaque source contient </a:t>
                </a:r>
                <a:r>
                  <a:rPr lang="fr-FR" sz="3200" i="1" dirty="0"/>
                  <a:t>un</a:t>
                </a:r>
                <a:r>
                  <a:rPr lang="fr-FR" sz="3200" dirty="0"/>
                  <a:t> ou </a:t>
                </a:r>
                <a:r>
                  <a:rPr lang="fr-FR" sz="3200" i="1" dirty="0"/>
                  <a:t>plusieurs énoncés </a:t>
                </a:r>
              </a:p>
              <a:p>
                <a:pPr marL="971550" lvl="1" indent="-514350">
                  <a:buFont typeface="+mj-lt"/>
                  <a:buAutoNum type="arabicPeriod"/>
                </a:pPr>
                <a:r>
                  <a:rPr lang="fr-FR" sz="3200" dirty="0"/>
                  <a:t>énoncés dans la source </a:t>
                </a:r>
                <a14:m>
                  <m:oMath xmlns:m="http://schemas.openxmlformats.org/officeDocument/2006/math">
                    <m:r>
                      <a:rPr lang="fr-FR" sz="3200" i="1" smtClean="0">
                        <a:latin typeface="Cambria Math" panose="02040503050406030204" pitchFamily="18" charset="0"/>
                        <a:ea typeface="Cambria Math" panose="02040503050406030204" pitchFamily="18" charset="0"/>
                      </a:rPr>
                      <m:t>≠</m:t>
                    </m:r>
                    <m:r>
                      <a:rPr lang="fr-FR" sz="3200" b="0" i="1" smtClean="0">
                        <a:latin typeface="Cambria Math" panose="02040503050406030204" pitchFamily="18" charset="0"/>
                        <a:ea typeface="Cambria Math" panose="02040503050406030204" pitchFamily="18" charset="0"/>
                      </a:rPr>
                      <m:t>é</m:t>
                    </m:r>
                    <m:r>
                      <a:rPr lang="fr-FR" sz="3200" b="0" i="1" smtClean="0">
                        <a:latin typeface="Cambria Math" panose="02040503050406030204" pitchFamily="18" charset="0"/>
                        <a:ea typeface="Cambria Math" panose="02040503050406030204" pitchFamily="18" charset="0"/>
                      </a:rPr>
                      <m:t>𝑛𝑜𝑛𝑐</m:t>
                    </m:r>
                    <m:r>
                      <a:rPr lang="fr-FR" sz="3200" b="0" i="1" smtClean="0">
                        <a:latin typeface="Cambria Math" panose="02040503050406030204" pitchFamily="18" charset="0"/>
                        <a:ea typeface="Cambria Math" panose="02040503050406030204" pitchFamily="18" charset="0"/>
                      </a:rPr>
                      <m:t>é</m:t>
                    </m:r>
                    <m:r>
                      <a:rPr lang="fr-FR" sz="3200" b="0" i="1" smtClean="0">
                        <a:latin typeface="Cambria Math" panose="02040503050406030204" pitchFamily="18" charset="0"/>
                        <a:ea typeface="Cambria Math" panose="02040503050406030204" pitchFamily="18" charset="0"/>
                      </a:rPr>
                      <m:t>𝑠</m:t>
                    </m:r>
                    <m:r>
                      <a:rPr lang="fr-FR" sz="3200" b="0" i="1" smtClean="0">
                        <a:latin typeface="Cambria Math" panose="02040503050406030204" pitchFamily="18" charset="0"/>
                        <a:ea typeface="Cambria Math" panose="02040503050406030204" pitchFamily="18" charset="0"/>
                      </a:rPr>
                      <m:t> </m:t>
                    </m:r>
                    <m:r>
                      <a:rPr lang="fr-FR" sz="3200" b="0" i="1" smtClean="0">
                        <a:latin typeface="Cambria Math" panose="02040503050406030204" pitchFamily="18" charset="0"/>
                        <a:ea typeface="Cambria Math" panose="02040503050406030204" pitchFamily="18" charset="0"/>
                      </a:rPr>
                      <m:t>𝑑𝑒</m:t>
                    </m:r>
                    <m:r>
                      <a:rPr lang="fr-FR" sz="3200" b="0" i="1" smtClean="0">
                        <a:latin typeface="Cambria Math" panose="02040503050406030204" pitchFamily="18" charset="0"/>
                        <a:ea typeface="Cambria Math" panose="02040503050406030204" pitchFamily="18" charset="0"/>
                      </a:rPr>
                      <m:t> </m:t>
                    </m:r>
                    <m:sSup>
                      <m:sSupPr>
                        <m:ctrlPr>
                          <a:rPr lang="fr-FR" sz="3200" b="0" i="1" smtClean="0">
                            <a:latin typeface="Cambria Math" panose="02040503050406030204" pitchFamily="18" charset="0"/>
                            <a:ea typeface="Cambria Math" panose="02040503050406030204" pitchFamily="18" charset="0"/>
                          </a:rPr>
                        </m:ctrlPr>
                      </m:sSupPr>
                      <m:e>
                        <m:r>
                          <a:rPr lang="fr-FR" sz="3200" b="0" i="1" smtClean="0">
                            <a:latin typeface="Cambria Math" panose="02040503050406030204" pitchFamily="18" charset="0"/>
                            <a:ea typeface="Cambria Math" panose="02040503050406030204" pitchFamily="18" charset="0"/>
                          </a:rPr>
                          <m:t>𝑙</m:t>
                        </m:r>
                      </m:e>
                      <m:sup>
                        <m:r>
                          <a:rPr lang="fr-FR" sz="3200" b="0" i="1" smtClean="0">
                            <a:latin typeface="Cambria Math" panose="02040503050406030204" pitchFamily="18" charset="0"/>
                            <a:ea typeface="Cambria Math" panose="02040503050406030204" pitchFamily="18" charset="0"/>
                          </a:rPr>
                          <m:t>′</m:t>
                        </m:r>
                      </m:sup>
                    </m:sSup>
                    <m:r>
                      <a:rPr lang="fr-FR" sz="3200" b="0" i="1" smtClean="0">
                        <a:latin typeface="Cambria Math" panose="02040503050406030204" pitchFamily="18" charset="0"/>
                        <a:ea typeface="Cambria Math" panose="02040503050406030204" pitchFamily="18" charset="0"/>
                      </a:rPr>
                      <m:t>𝑖𝑛𝑡𝑒𝑟𝑝𝑟</m:t>
                    </m:r>
                    <m:r>
                      <a:rPr lang="fr-FR" sz="3200" b="0" i="1" smtClean="0">
                        <a:latin typeface="Cambria Math" panose="02040503050406030204" pitchFamily="18" charset="0"/>
                        <a:ea typeface="Cambria Math" panose="02040503050406030204" pitchFamily="18" charset="0"/>
                      </a:rPr>
                      <m:t>è</m:t>
                    </m:r>
                    <m:r>
                      <a:rPr lang="fr-FR" sz="3200" b="0" i="1" smtClean="0">
                        <a:latin typeface="Cambria Math" panose="02040503050406030204" pitchFamily="18" charset="0"/>
                        <a:ea typeface="Cambria Math" panose="02040503050406030204" pitchFamily="18" charset="0"/>
                      </a:rPr>
                      <m:t>𝑡𝑒</m:t>
                    </m:r>
                  </m:oMath>
                </a14:m>
                <a:endParaRPr lang="fr-FR" sz="3200" b="0" dirty="0">
                  <a:ea typeface="Cambria Math" panose="02040503050406030204" pitchFamily="18" charset="0"/>
                </a:endParaRPr>
              </a:p>
              <a:p>
                <a:pPr marL="971550" lvl="1" indent="-514350">
                  <a:buFont typeface="+mj-lt"/>
                  <a:buAutoNum type="arabicPeriod"/>
                </a:pPr>
                <a:r>
                  <a:rPr lang="fr-FR" sz="3200" dirty="0"/>
                  <a:t>Énoncé </a:t>
                </a:r>
                <a14:m>
                  <m:oMath xmlns:m="http://schemas.openxmlformats.org/officeDocument/2006/math">
                    <m:r>
                      <a:rPr lang="fr-FR" sz="3200" i="1" smtClean="0">
                        <a:latin typeface="Cambria Math" panose="02040503050406030204" pitchFamily="18" charset="0"/>
                        <a:ea typeface="Cambria Math" panose="02040503050406030204" pitchFamily="18" charset="0"/>
                      </a:rPr>
                      <m:t>≠</m:t>
                    </m:r>
                    <m:r>
                      <a:rPr lang="fr-FR" sz="3200" b="0" i="1" smtClean="0">
                        <a:latin typeface="Cambria Math" panose="02040503050406030204" pitchFamily="18" charset="0"/>
                        <a:ea typeface="Cambria Math" panose="02040503050406030204" pitchFamily="18" charset="0"/>
                      </a:rPr>
                      <m:t>𝑛𝑜𝑟𝑚𝑒</m:t>
                    </m:r>
                    <m:r>
                      <a:rPr lang="fr-FR" sz="3200" b="0" i="1" smtClean="0">
                        <a:latin typeface="Cambria Math" panose="02040503050406030204" pitchFamily="18" charset="0"/>
                        <a:ea typeface="Cambria Math" panose="02040503050406030204" pitchFamily="18" charset="0"/>
                      </a:rPr>
                      <m:t> </m:t>
                    </m:r>
                  </m:oMath>
                </a14:m>
                <a:endParaRPr lang="fr-FR" sz="3200" dirty="0"/>
              </a:p>
              <a:p>
                <a:pPr marL="0" indent="0">
                  <a:buNone/>
                </a:pPr>
                <a:endParaRPr lang="fr-FR" sz="3200" dirty="0"/>
              </a:p>
              <a:p>
                <a:pPr marL="0" indent="0">
                  <a:buNone/>
                </a:pPr>
                <a:r>
                  <a:rPr lang="fr-FR" sz="3200" dirty="0"/>
                  <a:t>=&gt; l’énoncé dans la source ne contient pas toujours la norme juridique qui en procède. </a:t>
                </a:r>
              </a:p>
            </p:txBody>
          </p:sp>
        </mc:Choice>
        <mc:Fallback xmlns="">
          <p:sp>
            <p:nvSpPr>
              <p:cNvPr id="3" name="Espace réservé du contenu 2">
                <a:extLst>
                  <a:ext uri="{FF2B5EF4-FFF2-40B4-BE49-F238E27FC236}">
                    <a16:creationId xmlns:a16="http://schemas.microsoft.com/office/drawing/2014/main" id="{54027424-DB3C-324F-938B-6FA60DF1CB01}"/>
                  </a:ext>
                </a:extLst>
              </p:cNvPr>
              <p:cNvSpPr>
                <a:spLocks noGrp="1" noRot="1" noChangeAspect="1" noMove="1" noResize="1" noEditPoints="1" noAdjustHandles="1" noChangeArrowheads="1" noChangeShapeType="1" noTextEdit="1"/>
              </p:cNvSpPr>
              <p:nvPr>
                <p:ph idx="1"/>
              </p:nvPr>
            </p:nvSpPr>
            <p:spPr>
              <a:blipFill>
                <a:blip r:embed="rId2"/>
                <a:stretch>
                  <a:fillRect l="-1448"/>
                </a:stretch>
              </a:blipFill>
            </p:spPr>
            <p:txBody>
              <a:bodyPr/>
              <a:lstStyle/>
              <a:p>
                <a:r>
                  <a:rPr lang="fr-FR">
                    <a:noFill/>
                  </a:rPr>
                  <a:t> </a:t>
                </a:r>
              </a:p>
            </p:txBody>
          </p:sp>
        </mc:Fallback>
      </mc:AlternateContent>
    </p:spTree>
    <p:extLst>
      <p:ext uri="{BB962C8B-B14F-4D97-AF65-F5344CB8AC3E}">
        <p14:creationId xmlns:p14="http://schemas.microsoft.com/office/powerpoint/2010/main" val="3910917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Espace réservé du contenu 14">
            <a:extLst>
              <a:ext uri="{FF2B5EF4-FFF2-40B4-BE49-F238E27FC236}">
                <a16:creationId xmlns:a16="http://schemas.microsoft.com/office/drawing/2014/main" id="{D92923F6-04C5-394D-A385-AA9576A7583B}"/>
              </a:ext>
            </a:extLst>
          </p:cNvPr>
          <p:cNvGraphicFramePr>
            <a:graphicFrameLocks noGrp="1"/>
          </p:cNvGraphicFramePr>
          <p:nvPr>
            <p:ph idx="1"/>
            <p:extLst/>
          </p:nvPr>
        </p:nvGraphicFramePr>
        <p:xfrm>
          <a:off x="2918582" y="2427263"/>
          <a:ext cx="6175528" cy="1860684"/>
        </p:xfrm>
        <a:graphic>
          <a:graphicData uri="http://schemas.openxmlformats.org/drawingml/2006/table">
            <a:tbl>
              <a:tblPr firstRow="1" firstCol="1" bandRow="1">
                <a:tableStyleId>{5C22544A-7EE6-4342-B048-85BDC9FD1C3A}</a:tableStyleId>
              </a:tblPr>
              <a:tblGrid>
                <a:gridCol w="2341398">
                  <a:extLst>
                    <a:ext uri="{9D8B030D-6E8A-4147-A177-3AD203B41FA5}">
                      <a16:colId xmlns:a16="http://schemas.microsoft.com/office/drawing/2014/main" val="2076263432"/>
                    </a:ext>
                  </a:extLst>
                </a:gridCol>
                <a:gridCol w="1917065">
                  <a:extLst>
                    <a:ext uri="{9D8B030D-6E8A-4147-A177-3AD203B41FA5}">
                      <a16:colId xmlns:a16="http://schemas.microsoft.com/office/drawing/2014/main" val="3956330695"/>
                    </a:ext>
                  </a:extLst>
                </a:gridCol>
                <a:gridCol w="1917065">
                  <a:extLst>
                    <a:ext uri="{9D8B030D-6E8A-4147-A177-3AD203B41FA5}">
                      <a16:colId xmlns:a16="http://schemas.microsoft.com/office/drawing/2014/main" val="554600264"/>
                    </a:ext>
                  </a:extLst>
                </a:gridCol>
              </a:tblGrid>
              <a:tr h="397644">
                <a:tc>
                  <a:txBody>
                    <a:bodyPr/>
                    <a:lstStyle/>
                    <a:p>
                      <a:pPr algn="just">
                        <a:spcAft>
                          <a:spcPts val="0"/>
                        </a:spcAft>
                      </a:pPr>
                      <a:r>
                        <a:rPr lang="fr-FR" sz="2400" dirty="0">
                          <a:effectLst/>
                        </a:rPr>
                        <a:t>Énonciateur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Énoncé</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Destinataire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1634572"/>
                  </a:ext>
                </a:extLst>
              </a:tr>
              <a:tr h="853086">
                <a:tc>
                  <a:txBody>
                    <a:bodyPr/>
                    <a:lstStyle/>
                    <a:p>
                      <a:pPr algn="just">
                        <a:spcAft>
                          <a:spcPts val="0"/>
                        </a:spcAft>
                      </a:pPr>
                      <a:r>
                        <a:rPr lang="fr-FR" sz="2400" dirty="0">
                          <a:effectLst/>
                        </a:rPr>
                        <a:t>- </a:t>
                      </a:r>
                      <a:r>
                        <a:rPr lang="fr-FR" sz="2400" b="0" dirty="0">
                          <a:solidFill>
                            <a:schemeClr val="tx1"/>
                          </a:solidFill>
                          <a:effectLst/>
                        </a:rPr>
                        <a:t>auteur</a:t>
                      </a:r>
                    </a:p>
                    <a:p>
                      <a:pPr algn="just">
                        <a:spcAft>
                          <a:spcPts val="0"/>
                        </a:spcAft>
                      </a:pPr>
                      <a:r>
                        <a:rPr lang="fr-FR" sz="2400" dirty="0">
                          <a:effectLst/>
                        </a:rPr>
                        <a:t>- </a:t>
                      </a:r>
                      <a:r>
                        <a:rPr lang="fr-FR" sz="2400" b="0" dirty="0">
                          <a:solidFill>
                            <a:schemeClr val="tx1"/>
                          </a:solidFill>
                          <a:effectLst/>
                        </a:rPr>
                        <a:t>commentateur</a:t>
                      </a:r>
                      <a:r>
                        <a:rPr lang="fr-FR" sz="2400" dirty="0">
                          <a:solidFill>
                            <a:schemeClr val="tx1"/>
                          </a:solidFill>
                          <a:effectLst/>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 officiel/</a:t>
                      </a:r>
                      <a:r>
                        <a:rPr lang="fr-FR" sz="2400" dirty="0">
                          <a:effectLst/>
                          <a:latin typeface="Calibri" panose="020F0502020204030204" pitchFamily="34" charset="0"/>
                          <a:ea typeface="Calibri" panose="020F0502020204030204" pitchFamily="34" charset="0"/>
                          <a:cs typeface="Times New Roman" panose="02020603050405020304" pitchFamily="18" charset="0"/>
                        </a:rPr>
                        <a:t>non-officiel</a:t>
                      </a:r>
                    </a:p>
                    <a:p>
                      <a:pPr algn="just">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Primaire/secondaire</a:t>
                      </a: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Interprète             </a:t>
                      </a:r>
                    </a:p>
                    <a:p>
                      <a:pPr algn="just">
                        <a:spcAft>
                          <a:spcPts val="0"/>
                        </a:spcAft>
                      </a:pPr>
                      <a:r>
                        <a:rPr lang="fr-FR" sz="2400" dirty="0">
                          <a:effectLst/>
                        </a:rPr>
                        <a:t>- sujet de droit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33398450"/>
                  </a:ext>
                </a:extLst>
              </a:tr>
            </a:tbl>
          </a:graphicData>
        </a:graphic>
      </p:graphicFrame>
      <p:sp>
        <p:nvSpPr>
          <p:cNvPr id="16" name="Rectangle 4">
            <a:extLst>
              <a:ext uri="{FF2B5EF4-FFF2-40B4-BE49-F238E27FC236}">
                <a16:creationId xmlns:a16="http://schemas.microsoft.com/office/drawing/2014/main" id="{02C570E5-C8B2-F34A-B00F-256CC25597CB}"/>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sz="2800"/>
          </a:p>
        </p:txBody>
      </p:sp>
    </p:spTree>
    <p:extLst>
      <p:ext uri="{BB962C8B-B14F-4D97-AF65-F5344CB8AC3E}">
        <p14:creationId xmlns:p14="http://schemas.microsoft.com/office/powerpoint/2010/main" val="1188544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8A611F-3D44-394E-B6BE-B64CFCEF4537}"/>
              </a:ext>
            </a:extLst>
          </p:cNvPr>
          <p:cNvSpPr>
            <a:spLocks noGrp="1"/>
          </p:cNvSpPr>
          <p:nvPr>
            <p:ph type="title"/>
          </p:nvPr>
        </p:nvSpPr>
        <p:spPr/>
        <p:txBody>
          <a:bodyPr>
            <a:normAutofit fontScale="90000"/>
          </a:bodyPr>
          <a:lstStyle/>
          <a:p>
            <a:r>
              <a:rPr lang="fr-FR" dirty="0"/>
              <a:t/>
            </a:r>
            <a:br>
              <a:rPr lang="fr-FR" dirty="0"/>
            </a:br>
            <a:r>
              <a:rPr lang="fr-FR" dirty="0"/>
              <a:t/>
            </a:r>
            <a:br>
              <a:rPr lang="fr-FR" dirty="0"/>
            </a:br>
            <a:r>
              <a:rPr lang="fr-FR" dirty="0"/>
              <a:t> Décision n° 2018-717/718 QPC </a:t>
            </a:r>
            <a:br>
              <a:rPr lang="fr-FR" dirty="0"/>
            </a:br>
            <a:r>
              <a:rPr lang="fr-FR" dirty="0"/>
              <a:t>du 6 juillet 2018 </a:t>
            </a:r>
            <a:br>
              <a:rPr lang="fr-FR" dirty="0"/>
            </a:br>
            <a:r>
              <a:rPr lang="fr-FR" dirty="0"/>
              <a:t>(M. Cédric H. et autre) </a:t>
            </a:r>
            <a:br>
              <a:rPr lang="fr-FR" dirty="0"/>
            </a:br>
            <a:endParaRPr lang="fr-FR" dirty="0"/>
          </a:p>
        </p:txBody>
      </p:sp>
      <p:sp>
        <p:nvSpPr>
          <p:cNvPr id="3" name="Espace réservé du contenu 2">
            <a:extLst>
              <a:ext uri="{FF2B5EF4-FFF2-40B4-BE49-F238E27FC236}">
                <a16:creationId xmlns:a16="http://schemas.microsoft.com/office/drawing/2014/main" id="{32144110-AAF7-634D-A81A-D3CE37EEC9D4}"/>
              </a:ext>
            </a:extLst>
          </p:cNvPr>
          <p:cNvSpPr>
            <a:spLocks noGrp="1"/>
          </p:cNvSpPr>
          <p:nvPr>
            <p:ph idx="1"/>
          </p:nvPr>
        </p:nvSpPr>
        <p:spPr/>
        <p:txBody>
          <a:bodyPr>
            <a:normAutofit/>
          </a:bodyPr>
          <a:lstStyle/>
          <a:p>
            <a:r>
              <a:rPr lang="fr-FR" dirty="0"/>
              <a:t/>
            </a:r>
            <a:br>
              <a:rPr lang="fr-FR" dirty="0"/>
            </a:br>
            <a:endParaRPr lang="fr-FR" dirty="0"/>
          </a:p>
          <a:p>
            <a:r>
              <a:rPr lang="fr-FR" dirty="0"/>
              <a:t>7. Aux termes de l’article 2 de la Constitution : « </a:t>
            </a:r>
            <a:r>
              <a:rPr lang="fr-FR" i="1" dirty="0"/>
              <a:t>La devise de la République est "</a:t>
            </a:r>
            <a:r>
              <a:rPr lang="fr-FR" dirty="0"/>
              <a:t>Liberté, Égalité, Fraternité</a:t>
            </a:r>
            <a:r>
              <a:rPr lang="fr-FR" i="1" dirty="0"/>
              <a:t>" </a:t>
            </a:r>
            <a:r>
              <a:rPr lang="fr-FR" dirty="0"/>
              <a:t>». La Constitution se réfère également, dans son préambule et dans son article 72-3, à l’« </a:t>
            </a:r>
            <a:r>
              <a:rPr lang="fr-FR" i="1" dirty="0"/>
              <a:t>idéal commun de liberté, d’égalité et de fraternité </a:t>
            </a:r>
            <a:r>
              <a:rPr lang="fr-FR" dirty="0"/>
              <a:t>». Il en ressort que la fraternité est un principe à valeur constitutionnelle. </a:t>
            </a:r>
          </a:p>
          <a:p>
            <a:r>
              <a:rPr lang="fr-FR" dirty="0"/>
              <a:t>8. Il découle du principe de fraternité la liberté d’aider autrui, dans un but humanitaire, sans considération de la régularité de son séjour sur le territoire national. </a:t>
            </a:r>
          </a:p>
          <a:p>
            <a:endParaRPr lang="fr-FR" dirty="0"/>
          </a:p>
          <a:p>
            <a:endParaRPr lang="fr-FR" dirty="0"/>
          </a:p>
        </p:txBody>
      </p:sp>
    </p:spTree>
    <p:extLst>
      <p:ext uri="{BB962C8B-B14F-4D97-AF65-F5344CB8AC3E}">
        <p14:creationId xmlns:p14="http://schemas.microsoft.com/office/powerpoint/2010/main" val="298575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Espace réservé du contenu 14">
            <a:extLst>
              <a:ext uri="{FF2B5EF4-FFF2-40B4-BE49-F238E27FC236}">
                <a16:creationId xmlns:a16="http://schemas.microsoft.com/office/drawing/2014/main" id="{D92923F6-04C5-394D-A385-AA9576A7583B}"/>
              </a:ext>
            </a:extLst>
          </p:cNvPr>
          <p:cNvGraphicFramePr>
            <a:graphicFrameLocks noGrp="1"/>
          </p:cNvGraphicFramePr>
          <p:nvPr>
            <p:ph idx="1"/>
            <p:extLst/>
          </p:nvPr>
        </p:nvGraphicFramePr>
        <p:xfrm>
          <a:off x="2918582" y="2427263"/>
          <a:ext cx="6175528" cy="1860684"/>
        </p:xfrm>
        <a:graphic>
          <a:graphicData uri="http://schemas.openxmlformats.org/drawingml/2006/table">
            <a:tbl>
              <a:tblPr firstRow="1" firstCol="1" bandRow="1">
                <a:tableStyleId>{5C22544A-7EE6-4342-B048-85BDC9FD1C3A}</a:tableStyleId>
              </a:tblPr>
              <a:tblGrid>
                <a:gridCol w="2341398">
                  <a:extLst>
                    <a:ext uri="{9D8B030D-6E8A-4147-A177-3AD203B41FA5}">
                      <a16:colId xmlns:a16="http://schemas.microsoft.com/office/drawing/2014/main" val="2076263432"/>
                    </a:ext>
                  </a:extLst>
                </a:gridCol>
                <a:gridCol w="1917065">
                  <a:extLst>
                    <a:ext uri="{9D8B030D-6E8A-4147-A177-3AD203B41FA5}">
                      <a16:colId xmlns:a16="http://schemas.microsoft.com/office/drawing/2014/main" val="3956330695"/>
                    </a:ext>
                  </a:extLst>
                </a:gridCol>
                <a:gridCol w="1917065">
                  <a:extLst>
                    <a:ext uri="{9D8B030D-6E8A-4147-A177-3AD203B41FA5}">
                      <a16:colId xmlns:a16="http://schemas.microsoft.com/office/drawing/2014/main" val="554600264"/>
                    </a:ext>
                  </a:extLst>
                </a:gridCol>
              </a:tblGrid>
              <a:tr h="397644">
                <a:tc>
                  <a:txBody>
                    <a:bodyPr/>
                    <a:lstStyle/>
                    <a:p>
                      <a:pPr algn="just">
                        <a:spcAft>
                          <a:spcPts val="0"/>
                        </a:spcAft>
                      </a:pPr>
                      <a:r>
                        <a:rPr lang="fr-FR" sz="2400" dirty="0">
                          <a:effectLst/>
                        </a:rPr>
                        <a:t>Énonciateur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Énoncé</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Destinataire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1634572"/>
                  </a:ext>
                </a:extLst>
              </a:tr>
              <a:tr h="853086">
                <a:tc>
                  <a:txBody>
                    <a:bodyPr/>
                    <a:lstStyle/>
                    <a:p>
                      <a:pPr algn="just">
                        <a:spcAft>
                          <a:spcPts val="0"/>
                        </a:spcAft>
                      </a:pPr>
                      <a:r>
                        <a:rPr lang="fr-FR" sz="2400" dirty="0">
                          <a:effectLst/>
                        </a:rPr>
                        <a:t>- </a:t>
                      </a:r>
                      <a:r>
                        <a:rPr lang="fr-FR" sz="2400" b="0" dirty="0">
                          <a:solidFill>
                            <a:schemeClr val="tx1"/>
                          </a:solidFill>
                          <a:effectLst/>
                        </a:rPr>
                        <a:t>auteur : pouvoir constituant </a:t>
                      </a:r>
                      <a:r>
                        <a:rPr lang="fr-FR" sz="2400" dirty="0">
                          <a:solidFill>
                            <a:schemeClr val="tx1"/>
                          </a:solidFill>
                          <a:effectLst/>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 officiel/</a:t>
                      </a:r>
                      <a:r>
                        <a:rPr lang="fr-FR" sz="2400" strike="sngStrike" dirty="0">
                          <a:effectLst/>
                          <a:latin typeface="Calibri" panose="020F0502020204030204" pitchFamily="34" charset="0"/>
                          <a:ea typeface="Calibri" panose="020F0502020204030204" pitchFamily="34" charset="0"/>
                          <a:cs typeface="Times New Roman" panose="02020603050405020304" pitchFamily="18" charset="0"/>
                        </a:rPr>
                        <a:t>non-officiel</a:t>
                      </a:r>
                    </a:p>
                    <a:p>
                      <a:pPr algn="just">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Primaire/s</a:t>
                      </a:r>
                      <a:r>
                        <a:rPr lang="fr-FR" sz="2400" strike="sngStrike" dirty="0">
                          <a:effectLst/>
                          <a:latin typeface="Calibri" panose="020F0502020204030204" pitchFamily="34" charset="0"/>
                          <a:ea typeface="Calibri" panose="020F0502020204030204" pitchFamily="34" charset="0"/>
                          <a:cs typeface="Times New Roman" panose="02020603050405020304" pitchFamily="18" charset="0"/>
                        </a:rPr>
                        <a:t>econdaire</a:t>
                      </a: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Interprète             </a:t>
                      </a:r>
                    </a:p>
                    <a:p>
                      <a:pPr algn="just">
                        <a:spcAft>
                          <a:spcPts val="0"/>
                        </a:spcAft>
                      </a:pPr>
                      <a:r>
                        <a:rPr lang="fr-FR" sz="2400" dirty="0">
                          <a:effectLst/>
                        </a:rPr>
                        <a:t>- sujet de droit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33398450"/>
                  </a:ext>
                </a:extLst>
              </a:tr>
            </a:tbl>
          </a:graphicData>
        </a:graphic>
      </p:graphicFrame>
      <p:sp>
        <p:nvSpPr>
          <p:cNvPr id="16" name="Rectangle 4">
            <a:extLst>
              <a:ext uri="{FF2B5EF4-FFF2-40B4-BE49-F238E27FC236}">
                <a16:creationId xmlns:a16="http://schemas.microsoft.com/office/drawing/2014/main" id="{02C570E5-C8B2-F34A-B00F-256CC25597CB}"/>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sz="2800"/>
          </a:p>
        </p:txBody>
      </p:sp>
      <p:sp>
        <p:nvSpPr>
          <p:cNvPr id="2" name="ZoneTexte 1">
            <a:extLst>
              <a:ext uri="{FF2B5EF4-FFF2-40B4-BE49-F238E27FC236}">
                <a16:creationId xmlns:a16="http://schemas.microsoft.com/office/drawing/2014/main" id="{1C030D8A-B65F-9C48-A376-EC6E9CFCBBA7}"/>
              </a:ext>
            </a:extLst>
          </p:cNvPr>
          <p:cNvSpPr txBox="1"/>
          <p:nvPr/>
        </p:nvSpPr>
        <p:spPr>
          <a:xfrm>
            <a:off x="2795752" y="1366345"/>
            <a:ext cx="6011917" cy="646331"/>
          </a:xfrm>
          <a:prstGeom prst="rect">
            <a:avLst/>
          </a:prstGeom>
          <a:noFill/>
        </p:spPr>
        <p:txBody>
          <a:bodyPr wrap="square" rtlCol="0">
            <a:spAutoFit/>
          </a:bodyPr>
          <a:lstStyle/>
          <a:p>
            <a:r>
              <a:rPr lang="fr-FR" dirty="0"/>
              <a:t>Énoncé 1 : l’article 2 de la Constitution : « </a:t>
            </a:r>
            <a:r>
              <a:rPr lang="fr-FR" i="1" dirty="0"/>
              <a:t>La devise de la République est "</a:t>
            </a:r>
            <a:r>
              <a:rPr lang="fr-FR" dirty="0"/>
              <a:t>Liberté, Égalité, Fraternité</a:t>
            </a:r>
            <a:r>
              <a:rPr lang="fr-FR" i="1" dirty="0"/>
              <a:t>" </a:t>
            </a:r>
            <a:r>
              <a:rPr lang="fr-FR" dirty="0"/>
              <a:t>». </a:t>
            </a:r>
          </a:p>
        </p:txBody>
      </p:sp>
    </p:spTree>
    <p:extLst>
      <p:ext uri="{BB962C8B-B14F-4D97-AF65-F5344CB8AC3E}">
        <p14:creationId xmlns:p14="http://schemas.microsoft.com/office/powerpoint/2010/main" val="3949739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Espace réservé du contenu 14">
            <a:extLst>
              <a:ext uri="{FF2B5EF4-FFF2-40B4-BE49-F238E27FC236}">
                <a16:creationId xmlns:a16="http://schemas.microsoft.com/office/drawing/2014/main" id="{D92923F6-04C5-394D-A385-AA9576A7583B}"/>
              </a:ext>
            </a:extLst>
          </p:cNvPr>
          <p:cNvGraphicFramePr>
            <a:graphicFrameLocks noGrp="1"/>
          </p:cNvGraphicFramePr>
          <p:nvPr>
            <p:ph idx="1"/>
            <p:extLst/>
          </p:nvPr>
        </p:nvGraphicFramePr>
        <p:xfrm>
          <a:off x="2918582" y="3379694"/>
          <a:ext cx="6175528" cy="1828800"/>
        </p:xfrm>
        <a:graphic>
          <a:graphicData uri="http://schemas.openxmlformats.org/drawingml/2006/table">
            <a:tbl>
              <a:tblPr firstRow="1" firstCol="1" bandRow="1">
                <a:tableStyleId>{5C22544A-7EE6-4342-B048-85BDC9FD1C3A}</a:tableStyleId>
              </a:tblPr>
              <a:tblGrid>
                <a:gridCol w="2341398">
                  <a:extLst>
                    <a:ext uri="{9D8B030D-6E8A-4147-A177-3AD203B41FA5}">
                      <a16:colId xmlns:a16="http://schemas.microsoft.com/office/drawing/2014/main" val="2076263432"/>
                    </a:ext>
                  </a:extLst>
                </a:gridCol>
                <a:gridCol w="1917065">
                  <a:extLst>
                    <a:ext uri="{9D8B030D-6E8A-4147-A177-3AD203B41FA5}">
                      <a16:colId xmlns:a16="http://schemas.microsoft.com/office/drawing/2014/main" val="3956330695"/>
                    </a:ext>
                  </a:extLst>
                </a:gridCol>
                <a:gridCol w="1917065">
                  <a:extLst>
                    <a:ext uri="{9D8B030D-6E8A-4147-A177-3AD203B41FA5}">
                      <a16:colId xmlns:a16="http://schemas.microsoft.com/office/drawing/2014/main" val="554600264"/>
                    </a:ext>
                  </a:extLst>
                </a:gridCol>
              </a:tblGrid>
              <a:tr h="340659">
                <a:tc>
                  <a:txBody>
                    <a:bodyPr/>
                    <a:lstStyle/>
                    <a:p>
                      <a:pPr algn="just">
                        <a:spcAft>
                          <a:spcPts val="0"/>
                        </a:spcAft>
                      </a:pPr>
                      <a:r>
                        <a:rPr lang="fr-FR" sz="2400" dirty="0">
                          <a:effectLst/>
                        </a:rPr>
                        <a:t>Énonciateur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Énoncé</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Destinataire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1634572"/>
                  </a:ext>
                </a:extLst>
              </a:tr>
              <a:tr h="1362635">
                <a:tc>
                  <a:txBody>
                    <a:bodyPr/>
                    <a:lstStyle/>
                    <a:p>
                      <a:pPr algn="just">
                        <a:spcAft>
                          <a:spcPts val="0"/>
                        </a:spcAft>
                      </a:pPr>
                      <a:r>
                        <a:rPr lang="fr-FR" sz="2400" dirty="0">
                          <a:effectLst/>
                        </a:rPr>
                        <a:t>- </a:t>
                      </a:r>
                      <a:r>
                        <a:rPr lang="fr-FR" sz="2400" b="0" dirty="0">
                          <a:solidFill>
                            <a:schemeClr val="tx1"/>
                          </a:solidFill>
                          <a:effectLst/>
                        </a:rPr>
                        <a:t>auteur : Conseil constitutionnel (interprète de la constitution) </a:t>
                      </a:r>
                      <a:r>
                        <a:rPr lang="fr-FR" sz="2400" dirty="0">
                          <a:solidFill>
                            <a:schemeClr val="tx1"/>
                          </a:solidFill>
                          <a:effectLst/>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 officiel/</a:t>
                      </a:r>
                      <a:r>
                        <a:rPr lang="fr-FR" sz="2400" strike="sngStrike" dirty="0">
                          <a:effectLst/>
                          <a:latin typeface="Calibri" panose="020F0502020204030204" pitchFamily="34" charset="0"/>
                          <a:ea typeface="Calibri" panose="020F0502020204030204" pitchFamily="34" charset="0"/>
                          <a:cs typeface="Times New Roman" panose="02020603050405020304" pitchFamily="18" charset="0"/>
                        </a:rPr>
                        <a:t>non-officiel</a:t>
                      </a:r>
                    </a:p>
                    <a:p>
                      <a:pPr algn="just">
                        <a:spcAft>
                          <a:spcPts val="0"/>
                        </a:spcAft>
                      </a:pPr>
                      <a:r>
                        <a:rPr lang="fr-FR" sz="2400" strike="noStrike" dirty="0">
                          <a:effectLst/>
                          <a:latin typeface="Calibri" panose="020F0502020204030204" pitchFamily="34" charset="0"/>
                          <a:ea typeface="Calibri" panose="020F0502020204030204" pitchFamily="34" charset="0"/>
                          <a:cs typeface="Times New Roman" panose="02020603050405020304" pitchFamily="18" charset="0"/>
                        </a:rPr>
                        <a:t>/secondaire</a:t>
                      </a: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Autres Interprète             </a:t>
                      </a:r>
                    </a:p>
                    <a:p>
                      <a:pPr algn="just">
                        <a:spcAft>
                          <a:spcPts val="0"/>
                        </a:spcAft>
                      </a:pPr>
                      <a:r>
                        <a:rPr lang="fr-FR" sz="2400" dirty="0">
                          <a:effectLst/>
                        </a:rPr>
                        <a:t>- sujet de droit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33398450"/>
                  </a:ext>
                </a:extLst>
              </a:tr>
            </a:tbl>
          </a:graphicData>
        </a:graphic>
      </p:graphicFrame>
      <p:sp>
        <p:nvSpPr>
          <p:cNvPr id="16" name="Rectangle 4">
            <a:extLst>
              <a:ext uri="{FF2B5EF4-FFF2-40B4-BE49-F238E27FC236}">
                <a16:creationId xmlns:a16="http://schemas.microsoft.com/office/drawing/2014/main" id="{02C570E5-C8B2-F34A-B00F-256CC25597CB}"/>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sz="2800"/>
          </a:p>
        </p:txBody>
      </p:sp>
      <p:sp>
        <p:nvSpPr>
          <p:cNvPr id="2" name="ZoneTexte 1">
            <a:extLst>
              <a:ext uri="{FF2B5EF4-FFF2-40B4-BE49-F238E27FC236}">
                <a16:creationId xmlns:a16="http://schemas.microsoft.com/office/drawing/2014/main" id="{1C030D8A-B65F-9C48-A376-EC6E9CFCBBA7}"/>
              </a:ext>
            </a:extLst>
          </p:cNvPr>
          <p:cNvSpPr txBox="1"/>
          <p:nvPr/>
        </p:nvSpPr>
        <p:spPr>
          <a:xfrm>
            <a:off x="2795752" y="1366345"/>
            <a:ext cx="6011917" cy="2031325"/>
          </a:xfrm>
          <a:prstGeom prst="rect">
            <a:avLst/>
          </a:prstGeom>
          <a:noFill/>
        </p:spPr>
        <p:txBody>
          <a:bodyPr wrap="square" rtlCol="0">
            <a:spAutoFit/>
          </a:bodyPr>
          <a:lstStyle/>
          <a:p>
            <a:r>
              <a:rPr lang="fr-FR" dirty="0"/>
              <a:t>Énoncé 2  : Il en ressort que la fraternité est un principe à valeur constitutionnelle. </a:t>
            </a:r>
          </a:p>
          <a:p>
            <a:endParaRPr lang="fr-FR" dirty="0"/>
          </a:p>
          <a:p>
            <a:r>
              <a:rPr lang="fr-FR" dirty="0"/>
              <a:t>Enoncé 3 : Il découle du principe de fraternité la liberté d’aider autrui, dans un but humanitaire, sans considération de la régularité de son séjour sur le territoire national. </a:t>
            </a:r>
          </a:p>
          <a:p>
            <a:endParaRPr lang="fr-FR" dirty="0"/>
          </a:p>
        </p:txBody>
      </p:sp>
    </p:spTree>
    <p:extLst>
      <p:ext uri="{BB962C8B-B14F-4D97-AF65-F5344CB8AC3E}">
        <p14:creationId xmlns:p14="http://schemas.microsoft.com/office/powerpoint/2010/main" val="1422043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Espace réservé du contenu 14">
            <a:extLst>
              <a:ext uri="{FF2B5EF4-FFF2-40B4-BE49-F238E27FC236}">
                <a16:creationId xmlns:a16="http://schemas.microsoft.com/office/drawing/2014/main" id="{D92923F6-04C5-394D-A385-AA9576A7583B}"/>
              </a:ext>
            </a:extLst>
          </p:cNvPr>
          <p:cNvGraphicFramePr>
            <a:graphicFrameLocks noGrp="1"/>
          </p:cNvGraphicFramePr>
          <p:nvPr>
            <p:ph idx="1"/>
            <p:extLst/>
          </p:nvPr>
        </p:nvGraphicFramePr>
        <p:xfrm>
          <a:off x="5083727" y="3989293"/>
          <a:ext cx="5981351" cy="2194560"/>
        </p:xfrm>
        <a:graphic>
          <a:graphicData uri="http://schemas.openxmlformats.org/drawingml/2006/table">
            <a:tbl>
              <a:tblPr firstRow="1" firstCol="1" bandRow="1">
                <a:tableStyleId>{5C22544A-7EE6-4342-B048-85BDC9FD1C3A}</a:tableStyleId>
              </a:tblPr>
              <a:tblGrid>
                <a:gridCol w="2267777">
                  <a:extLst>
                    <a:ext uri="{9D8B030D-6E8A-4147-A177-3AD203B41FA5}">
                      <a16:colId xmlns:a16="http://schemas.microsoft.com/office/drawing/2014/main" val="2076263432"/>
                    </a:ext>
                  </a:extLst>
                </a:gridCol>
                <a:gridCol w="1856787">
                  <a:extLst>
                    <a:ext uri="{9D8B030D-6E8A-4147-A177-3AD203B41FA5}">
                      <a16:colId xmlns:a16="http://schemas.microsoft.com/office/drawing/2014/main" val="3956330695"/>
                    </a:ext>
                  </a:extLst>
                </a:gridCol>
                <a:gridCol w="1856787">
                  <a:extLst>
                    <a:ext uri="{9D8B030D-6E8A-4147-A177-3AD203B41FA5}">
                      <a16:colId xmlns:a16="http://schemas.microsoft.com/office/drawing/2014/main" val="554600264"/>
                    </a:ext>
                  </a:extLst>
                </a:gridCol>
              </a:tblGrid>
              <a:tr h="348209">
                <a:tc>
                  <a:txBody>
                    <a:bodyPr/>
                    <a:lstStyle/>
                    <a:p>
                      <a:pPr algn="just">
                        <a:spcAft>
                          <a:spcPts val="0"/>
                        </a:spcAft>
                      </a:pPr>
                      <a:r>
                        <a:rPr lang="fr-FR" sz="2400" dirty="0">
                          <a:effectLst/>
                        </a:rPr>
                        <a:t>Énonciateur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Énoncé</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Destinataire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1634572"/>
                  </a:ext>
                </a:extLst>
              </a:tr>
              <a:tr h="1392834">
                <a:tc>
                  <a:txBody>
                    <a:bodyPr/>
                    <a:lstStyle/>
                    <a:p>
                      <a:pPr algn="just">
                        <a:spcAft>
                          <a:spcPts val="0"/>
                        </a:spcAft>
                      </a:pPr>
                      <a:r>
                        <a:rPr lang="fr-FR" sz="2400" dirty="0">
                          <a:effectLst/>
                        </a:rPr>
                        <a:t>- </a:t>
                      </a:r>
                      <a:r>
                        <a:rPr lang="fr-FR" sz="2400" b="0" dirty="0">
                          <a:solidFill>
                            <a:schemeClr val="tx1"/>
                          </a:solidFill>
                          <a:effectLst/>
                        </a:rPr>
                        <a:t>auteur : Conseil constitutionnel (interprète de la constitution) </a:t>
                      </a:r>
                      <a:r>
                        <a:rPr lang="fr-FR" sz="2400" dirty="0">
                          <a:solidFill>
                            <a:schemeClr val="tx1"/>
                          </a:solidFill>
                          <a:effectLst/>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 officiel/</a:t>
                      </a:r>
                      <a:r>
                        <a:rPr lang="fr-FR" sz="2400" strike="sngStrike" dirty="0">
                          <a:effectLst/>
                          <a:latin typeface="Calibri" panose="020F0502020204030204" pitchFamily="34" charset="0"/>
                          <a:ea typeface="Calibri" panose="020F0502020204030204" pitchFamily="34" charset="0"/>
                          <a:cs typeface="Times New Roman" panose="02020603050405020304" pitchFamily="18" charset="0"/>
                        </a:rPr>
                        <a:t>non-officiel</a:t>
                      </a:r>
                    </a:p>
                    <a:p>
                      <a:pPr algn="just">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Primaire/s</a:t>
                      </a:r>
                      <a:r>
                        <a:rPr lang="fr-FR" sz="2400" strike="sngStrike" dirty="0">
                          <a:effectLst/>
                          <a:latin typeface="Calibri" panose="020F0502020204030204" pitchFamily="34" charset="0"/>
                          <a:ea typeface="Calibri" panose="020F0502020204030204" pitchFamily="34" charset="0"/>
                          <a:cs typeface="Times New Roman" panose="02020603050405020304" pitchFamily="18" charset="0"/>
                        </a:rPr>
                        <a:t>econdaire</a:t>
                      </a: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Autres Interprète             </a:t>
                      </a:r>
                    </a:p>
                    <a:p>
                      <a:pPr algn="just">
                        <a:spcAft>
                          <a:spcPts val="0"/>
                        </a:spcAft>
                      </a:pPr>
                      <a:r>
                        <a:rPr lang="fr-FR" sz="2400" dirty="0">
                          <a:effectLst/>
                        </a:rPr>
                        <a:t>- sujet de droit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33398450"/>
                  </a:ext>
                </a:extLst>
              </a:tr>
            </a:tbl>
          </a:graphicData>
        </a:graphic>
      </p:graphicFrame>
      <p:sp>
        <p:nvSpPr>
          <p:cNvPr id="16" name="Rectangle 4">
            <a:extLst>
              <a:ext uri="{FF2B5EF4-FFF2-40B4-BE49-F238E27FC236}">
                <a16:creationId xmlns:a16="http://schemas.microsoft.com/office/drawing/2014/main" id="{02C570E5-C8B2-F34A-B00F-256CC25597CB}"/>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sz="2800"/>
          </a:p>
        </p:txBody>
      </p:sp>
      <p:sp>
        <p:nvSpPr>
          <p:cNvPr id="2" name="ZoneTexte 1">
            <a:extLst>
              <a:ext uri="{FF2B5EF4-FFF2-40B4-BE49-F238E27FC236}">
                <a16:creationId xmlns:a16="http://schemas.microsoft.com/office/drawing/2014/main" id="{1C030D8A-B65F-9C48-A376-EC6E9CFCBBA7}"/>
              </a:ext>
            </a:extLst>
          </p:cNvPr>
          <p:cNvSpPr txBox="1"/>
          <p:nvPr/>
        </p:nvSpPr>
        <p:spPr>
          <a:xfrm>
            <a:off x="2795752" y="1366345"/>
            <a:ext cx="6011917" cy="369332"/>
          </a:xfrm>
          <a:prstGeom prst="rect">
            <a:avLst/>
          </a:prstGeom>
          <a:noFill/>
        </p:spPr>
        <p:txBody>
          <a:bodyPr wrap="square" rtlCol="0">
            <a:spAutoFit/>
          </a:bodyPr>
          <a:lstStyle/>
          <a:p>
            <a:r>
              <a:rPr lang="fr-FR" dirty="0"/>
              <a:t>Passage de 1 à 2 et 3 : </a:t>
            </a:r>
          </a:p>
        </p:txBody>
      </p:sp>
      <p:sp>
        <p:nvSpPr>
          <p:cNvPr id="3" name="ZoneTexte 2">
            <a:extLst>
              <a:ext uri="{FF2B5EF4-FFF2-40B4-BE49-F238E27FC236}">
                <a16:creationId xmlns:a16="http://schemas.microsoft.com/office/drawing/2014/main" id="{5B9CA6D1-494C-9448-A50E-0546B4E779DE}"/>
              </a:ext>
            </a:extLst>
          </p:cNvPr>
          <p:cNvSpPr txBox="1"/>
          <p:nvPr/>
        </p:nvSpPr>
        <p:spPr>
          <a:xfrm>
            <a:off x="3451412" y="2187388"/>
            <a:ext cx="184731" cy="369332"/>
          </a:xfrm>
          <a:prstGeom prst="rect">
            <a:avLst/>
          </a:prstGeom>
          <a:noFill/>
        </p:spPr>
        <p:txBody>
          <a:bodyPr wrap="none" rtlCol="0">
            <a:spAutoFit/>
          </a:bodyPr>
          <a:lstStyle/>
          <a:p>
            <a:endParaRPr lang="fr-FR" dirty="0"/>
          </a:p>
        </p:txBody>
      </p:sp>
      <p:graphicFrame>
        <p:nvGraphicFramePr>
          <p:cNvPr id="4" name="Tableau 3">
            <a:extLst>
              <a:ext uri="{FF2B5EF4-FFF2-40B4-BE49-F238E27FC236}">
                <a16:creationId xmlns:a16="http://schemas.microsoft.com/office/drawing/2014/main" id="{BA99AFDF-22F1-804E-90F8-7696C157B833}"/>
              </a:ext>
            </a:extLst>
          </p:cNvPr>
          <p:cNvGraphicFramePr>
            <a:graphicFrameLocks noGrp="1"/>
          </p:cNvGraphicFramePr>
          <p:nvPr>
            <p:extLst/>
          </p:nvPr>
        </p:nvGraphicFramePr>
        <p:xfrm>
          <a:off x="838200" y="1954306"/>
          <a:ext cx="6175528" cy="1828800"/>
        </p:xfrm>
        <a:graphic>
          <a:graphicData uri="http://schemas.openxmlformats.org/drawingml/2006/table">
            <a:tbl>
              <a:tblPr firstRow="1" firstCol="1" bandRow="1">
                <a:tableStyleId>{5C22544A-7EE6-4342-B048-85BDC9FD1C3A}</a:tableStyleId>
              </a:tblPr>
              <a:tblGrid>
                <a:gridCol w="2341398">
                  <a:extLst>
                    <a:ext uri="{9D8B030D-6E8A-4147-A177-3AD203B41FA5}">
                      <a16:colId xmlns:a16="http://schemas.microsoft.com/office/drawing/2014/main" val="3704759424"/>
                    </a:ext>
                  </a:extLst>
                </a:gridCol>
                <a:gridCol w="1917065">
                  <a:extLst>
                    <a:ext uri="{9D8B030D-6E8A-4147-A177-3AD203B41FA5}">
                      <a16:colId xmlns:a16="http://schemas.microsoft.com/office/drawing/2014/main" val="3347441660"/>
                    </a:ext>
                  </a:extLst>
                </a:gridCol>
                <a:gridCol w="1917065">
                  <a:extLst>
                    <a:ext uri="{9D8B030D-6E8A-4147-A177-3AD203B41FA5}">
                      <a16:colId xmlns:a16="http://schemas.microsoft.com/office/drawing/2014/main" val="595412922"/>
                    </a:ext>
                  </a:extLst>
                </a:gridCol>
              </a:tblGrid>
              <a:tr h="268963">
                <a:tc>
                  <a:txBody>
                    <a:bodyPr/>
                    <a:lstStyle/>
                    <a:p>
                      <a:pPr algn="just">
                        <a:spcAft>
                          <a:spcPts val="0"/>
                        </a:spcAft>
                      </a:pPr>
                      <a:r>
                        <a:rPr lang="fr-FR" sz="2400" dirty="0">
                          <a:effectLst/>
                        </a:rPr>
                        <a:t>Énonciateur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Énoncé</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Destinataire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4230012"/>
                  </a:ext>
                </a:extLst>
              </a:tr>
              <a:tr h="853086">
                <a:tc>
                  <a:txBody>
                    <a:bodyPr/>
                    <a:lstStyle/>
                    <a:p>
                      <a:pPr algn="just">
                        <a:spcAft>
                          <a:spcPts val="0"/>
                        </a:spcAft>
                      </a:pPr>
                      <a:r>
                        <a:rPr lang="fr-FR" sz="2400" dirty="0">
                          <a:effectLst/>
                        </a:rPr>
                        <a:t>- </a:t>
                      </a:r>
                      <a:r>
                        <a:rPr lang="fr-FR" sz="2400" b="0" dirty="0">
                          <a:solidFill>
                            <a:schemeClr val="tx1"/>
                          </a:solidFill>
                          <a:effectLst/>
                        </a:rPr>
                        <a:t>auteur : pouvoir constituant </a:t>
                      </a:r>
                      <a:r>
                        <a:rPr lang="fr-FR" sz="2400" dirty="0">
                          <a:solidFill>
                            <a:schemeClr val="tx1"/>
                          </a:solidFill>
                          <a:effectLst/>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 officiel/</a:t>
                      </a:r>
                      <a:r>
                        <a:rPr lang="fr-FR" sz="2400" strike="sngStrike" dirty="0">
                          <a:effectLst/>
                          <a:latin typeface="Calibri" panose="020F0502020204030204" pitchFamily="34" charset="0"/>
                          <a:ea typeface="Calibri" panose="020F0502020204030204" pitchFamily="34" charset="0"/>
                          <a:cs typeface="Times New Roman" panose="02020603050405020304" pitchFamily="18" charset="0"/>
                        </a:rPr>
                        <a:t>non-officiel</a:t>
                      </a:r>
                    </a:p>
                    <a:p>
                      <a:pPr algn="just">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Primaire/s</a:t>
                      </a:r>
                      <a:r>
                        <a:rPr lang="fr-FR" sz="2400" strike="sngStrike" dirty="0">
                          <a:effectLst/>
                          <a:latin typeface="Calibri" panose="020F0502020204030204" pitchFamily="34" charset="0"/>
                          <a:ea typeface="Calibri" panose="020F0502020204030204" pitchFamily="34" charset="0"/>
                          <a:cs typeface="Times New Roman" panose="02020603050405020304" pitchFamily="18" charset="0"/>
                        </a:rPr>
                        <a:t>econdaire</a:t>
                      </a: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Interprète             </a:t>
                      </a:r>
                    </a:p>
                    <a:p>
                      <a:pPr algn="just">
                        <a:spcAft>
                          <a:spcPts val="0"/>
                        </a:spcAft>
                      </a:pPr>
                      <a:r>
                        <a:rPr lang="fr-FR" sz="2400" dirty="0">
                          <a:effectLst/>
                        </a:rPr>
                        <a:t>- sujet de droit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55365603"/>
                  </a:ext>
                </a:extLst>
              </a:tr>
            </a:tbl>
          </a:graphicData>
        </a:graphic>
      </p:graphicFrame>
      <p:cxnSp>
        <p:nvCxnSpPr>
          <p:cNvPr id="11" name="Connecteur droit 10">
            <a:extLst>
              <a:ext uri="{FF2B5EF4-FFF2-40B4-BE49-F238E27FC236}">
                <a16:creationId xmlns:a16="http://schemas.microsoft.com/office/drawing/2014/main" id="{B58390DD-7E36-1845-BA84-5DDF12295989}"/>
              </a:ext>
            </a:extLst>
          </p:cNvPr>
          <p:cNvCxnSpPr/>
          <p:nvPr/>
        </p:nvCxnSpPr>
        <p:spPr>
          <a:xfrm>
            <a:off x="6694415" y="2556720"/>
            <a:ext cx="0" cy="1604219"/>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
        <p:nvSpPr>
          <p:cNvPr id="12" name="Flèche vers le bas 11">
            <a:extLst>
              <a:ext uri="{FF2B5EF4-FFF2-40B4-BE49-F238E27FC236}">
                <a16:creationId xmlns:a16="http://schemas.microsoft.com/office/drawing/2014/main" id="{1A78D2A9-CFCF-1E4D-8677-321EE94584AC}"/>
              </a:ext>
            </a:extLst>
          </p:cNvPr>
          <p:cNvSpPr/>
          <p:nvPr/>
        </p:nvSpPr>
        <p:spPr>
          <a:xfrm>
            <a:off x="6694415" y="2650921"/>
            <a:ext cx="484632" cy="9784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328642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7B626E-6F70-574A-A89A-95C94C0B14F1}"/>
              </a:ext>
            </a:extLst>
          </p:cNvPr>
          <p:cNvSpPr>
            <a:spLocks noGrp="1"/>
          </p:cNvSpPr>
          <p:nvPr>
            <p:ph type="title"/>
          </p:nvPr>
        </p:nvSpPr>
        <p:spPr/>
        <p:txBody>
          <a:bodyPr>
            <a:normAutofit fontScale="90000"/>
          </a:bodyPr>
          <a:lstStyle/>
          <a:p>
            <a:r>
              <a:rPr lang="fr-FR" altLang="fr-FR" dirty="0"/>
              <a:t>CE, 28 juin 1918, Heyriès, Sirey, 1922, III, p. 49. </a:t>
            </a:r>
            <a:br>
              <a:rPr lang="fr-FR" altLang="fr-FR" dirty="0"/>
            </a:br>
            <a:endParaRPr lang="fr-FR" dirty="0"/>
          </a:p>
        </p:txBody>
      </p:sp>
      <p:sp>
        <p:nvSpPr>
          <p:cNvPr id="3" name="Espace réservé du contenu 2">
            <a:extLst>
              <a:ext uri="{FF2B5EF4-FFF2-40B4-BE49-F238E27FC236}">
                <a16:creationId xmlns:a16="http://schemas.microsoft.com/office/drawing/2014/main" id="{CB4E798C-587B-F843-B86C-A676A3C1A6F1}"/>
              </a:ext>
            </a:extLst>
          </p:cNvPr>
          <p:cNvSpPr>
            <a:spLocks noGrp="1"/>
          </p:cNvSpPr>
          <p:nvPr>
            <p:ph idx="1"/>
          </p:nvPr>
        </p:nvSpPr>
        <p:spPr/>
        <p:txBody>
          <a:bodyPr>
            <a:normAutofit/>
          </a:bodyPr>
          <a:lstStyle/>
          <a:p>
            <a:pPr marL="0" indent="0">
              <a:buNone/>
            </a:pPr>
            <a:r>
              <a:rPr lang="fr-FR" altLang="fr-FR" sz="3200" dirty="0"/>
              <a:t>VISA : </a:t>
            </a:r>
          </a:p>
          <a:p>
            <a:pPr marL="0" indent="0">
              <a:buNone/>
            </a:pPr>
            <a:endParaRPr lang="fr-FR" sz="3200" dirty="0"/>
          </a:p>
          <a:p>
            <a:r>
              <a:rPr lang="fr-FR" sz="3200" dirty="0"/>
              <a:t>« Vu la loi constitutionnelle du 25 février 1875, article 3 »</a:t>
            </a:r>
            <a:br>
              <a:rPr lang="fr-FR" sz="3200" dirty="0"/>
            </a:br>
            <a:endParaRPr lang="fr-FR" sz="3200" dirty="0"/>
          </a:p>
        </p:txBody>
      </p:sp>
    </p:spTree>
    <p:extLst>
      <p:ext uri="{BB962C8B-B14F-4D97-AF65-F5344CB8AC3E}">
        <p14:creationId xmlns:p14="http://schemas.microsoft.com/office/powerpoint/2010/main" val="1143099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D39B20-F045-E341-A057-472799023CAC}"/>
              </a:ext>
            </a:extLst>
          </p:cNvPr>
          <p:cNvSpPr>
            <a:spLocks noGrp="1"/>
          </p:cNvSpPr>
          <p:nvPr>
            <p:ph idx="1"/>
          </p:nvPr>
        </p:nvSpPr>
        <p:spPr/>
        <p:txBody>
          <a:bodyPr/>
          <a:lstStyle/>
          <a:p>
            <a:pPr>
              <a:buFont typeface="Wingdings" charset="0"/>
              <a:buChar char="o"/>
              <a:defRPr/>
            </a:pPr>
            <a:endParaRPr lang="fr-FR" dirty="0"/>
          </a:p>
          <a:p>
            <a:pPr>
              <a:buFont typeface="Wingdings" charset="0"/>
              <a:buChar char="o"/>
              <a:defRPr/>
            </a:pPr>
            <a:endParaRPr lang="fr-FR" dirty="0"/>
          </a:p>
          <a:p>
            <a:pPr>
              <a:buFont typeface="Wingdings" charset="0"/>
              <a:buChar char="o"/>
              <a:defRPr/>
            </a:pPr>
            <a:r>
              <a:rPr lang="fr-FR" dirty="0">
                <a:hlinkClick r:id="rId2"/>
              </a:rPr>
              <a:t>http://www.institutvilley.com/Denis-Baranger,21</a:t>
            </a:r>
            <a:endParaRPr lang="fr-FR" dirty="0"/>
          </a:p>
          <a:p>
            <a:pPr marL="0" indent="0">
              <a:buNone/>
              <a:defRPr/>
            </a:pPr>
            <a:endParaRPr lang="fr-FR" dirty="0"/>
          </a:p>
          <a:p>
            <a:pPr>
              <a:buFont typeface="Wingdings" charset="0"/>
              <a:buChar char="o"/>
              <a:defRPr/>
            </a:pPr>
            <a:r>
              <a:rPr lang="fr-FR" dirty="0" err="1"/>
              <a:t>Twitter</a:t>
            </a:r>
            <a:r>
              <a:rPr lang="fr-FR" dirty="0"/>
              <a:t> @</a:t>
            </a:r>
            <a:r>
              <a:rPr lang="fr-FR" dirty="0" err="1"/>
              <a:t>DenisBaranger</a:t>
            </a:r>
            <a:endParaRPr lang="fr-FR" dirty="0"/>
          </a:p>
        </p:txBody>
      </p:sp>
    </p:spTree>
    <p:extLst>
      <p:ext uri="{BB962C8B-B14F-4D97-AF65-F5344CB8AC3E}">
        <p14:creationId xmlns:p14="http://schemas.microsoft.com/office/powerpoint/2010/main" val="1760569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D12CE-ACCA-E64D-A70A-02C25AB8E760}"/>
              </a:ext>
            </a:extLst>
          </p:cNvPr>
          <p:cNvSpPr>
            <a:spLocks noGrp="1"/>
          </p:cNvSpPr>
          <p:nvPr>
            <p:ph type="title"/>
          </p:nvPr>
        </p:nvSpPr>
        <p:spPr/>
        <p:txBody>
          <a:bodyPr/>
          <a:lstStyle/>
          <a:p>
            <a:pPr algn="ctr"/>
            <a:r>
              <a:rPr lang="fr-FR" dirty="0"/>
              <a:t>L’énoncé constitutionnel (loi 25/02/1875) </a:t>
            </a:r>
          </a:p>
        </p:txBody>
      </p:sp>
      <p:sp>
        <p:nvSpPr>
          <p:cNvPr id="4" name="Rectangle 3">
            <a:extLst>
              <a:ext uri="{FF2B5EF4-FFF2-40B4-BE49-F238E27FC236}">
                <a16:creationId xmlns:a16="http://schemas.microsoft.com/office/drawing/2014/main" id="{B65ADBFA-0768-8949-BD4B-1A0D7F54D948}"/>
              </a:ext>
            </a:extLst>
          </p:cNvPr>
          <p:cNvSpPr/>
          <p:nvPr/>
        </p:nvSpPr>
        <p:spPr>
          <a:xfrm>
            <a:off x="1240221" y="2828836"/>
            <a:ext cx="9522372" cy="1815882"/>
          </a:xfrm>
          <a:prstGeom prst="rect">
            <a:avLst/>
          </a:prstGeom>
        </p:spPr>
        <p:txBody>
          <a:bodyPr wrap="square">
            <a:spAutoFit/>
          </a:bodyPr>
          <a:lstStyle/>
          <a:p>
            <a:pPr algn="just"/>
            <a:r>
              <a:rPr lang="fr-FR" sz="2800" dirty="0"/>
              <a:t>Article 3. </a:t>
            </a:r>
            <a:r>
              <a:rPr lang="fr-FR" sz="2800" b="1" dirty="0"/>
              <a:t>- Le président de la République a l'initiative des lois</a:t>
            </a:r>
            <a:r>
              <a:rPr lang="fr-FR" sz="2800" dirty="0"/>
              <a:t>, concurremment avec les membres des deux chambres. Il promulgue les lois lorsqu'elles ont été votées par les deux chambres ; </a:t>
            </a:r>
            <a:r>
              <a:rPr lang="fr-FR" sz="2800" b="1" dirty="0"/>
              <a:t>il en surveille et en assure l'exécution</a:t>
            </a:r>
            <a:r>
              <a:rPr lang="fr-FR" sz="2800" dirty="0"/>
              <a:t>. </a:t>
            </a:r>
            <a:r>
              <a:rPr lang="fr-FR" dirty="0"/>
              <a:t>(…)</a:t>
            </a:r>
            <a:endParaRPr lang="fr-FR" altLang="fr-FR" b="1" dirty="0"/>
          </a:p>
        </p:txBody>
      </p:sp>
    </p:spTree>
    <p:extLst>
      <p:ext uri="{BB962C8B-B14F-4D97-AF65-F5344CB8AC3E}">
        <p14:creationId xmlns:p14="http://schemas.microsoft.com/office/powerpoint/2010/main" val="3060246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F96E38-F869-FE44-B1F2-749373F21D9E}"/>
              </a:ext>
            </a:extLst>
          </p:cNvPr>
          <p:cNvSpPr>
            <a:spLocks noGrp="1"/>
          </p:cNvSpPr>
          <p:nvPr>
            <p:ph type="title"/>
          </p:nvPr>
        </p:nvSpPr>
        <p:spPr/>
        <p:txBody>
          <a:bodyPr/>
          <a:lstStyle/>
          <a:p>
            <a:r>
              <a:rPr lang="fr-FR" dirty="0"/>
              <a:t>Les énoncés contenus dans la décision du CE</a:t>
            </a:r>
          </a:p>
        </p:txBody>
      </p:sp>
      <p:sp>
        <p:nvSpPr>
          <p:cNvPr id="3" name="Espace réservé du contenu 2">
            <a:extLst>
              <a:ext uri="{FF2B5EF4-FFF2-40B4-BE49-F238E27FC236}">
                <a16:creationId xmlns:a16="http://schemas.microsoft.com/office/drawing/2014/main" id="{332140F4-6EDF-F149-AA3D-4311ECF37DE2}"/>
              </a:ext>
            </a:extLst>
          </p:cNvPr>
          <p:cNvSpPr>
            <a:spLocks noGrp="1"/>
          </p:cNvSpPr>
          <p:nvPr>
            <p:ph idx="1"/>
          </p:nvPr>
        </p:nvSpPr>
        <p:spPr/>
        <p:txBody>
          <a:bodyPr/>
          <a:lstStyle/>
          <a:p>
            <a:pPr algn="just"/>
            <a:r>
              <a:rPr lang="fr-FR" dirty="0"/>
              <a:t>« </a:t>
            </a:r>
            <a:r>
              <a:rPr lang="fr-FR" i="1" dirty="0"/>
              <a:t>par l'article 3 de la loi constitutionnelle du 25 février 1875</a:t>
            </a:r>
            <a:r>
              <a:rPr lang="fr-FR" dirty="0"/>
              <a:t>, le Président de la République est </a:t>
            </a:r>
            <a:r>
              <a:rPr lang="fr-FR" b="1" dirty="0"/>
              <a:t>placé à la tête de l'Administration </a:t>
            </a:r>
            <a:r>
              <a:rPr lang="fr-FR" dirty="0"/>
              <a:t>française et </a:t>
            </a:r>
            <a:r>
              <a:rPr lang="fr-FR" b="1" dirty="0"/>
              <a:t>chargé d'assurer l'exécution des lois </a:t>
            </a:r>
            <a:r>
              <a:rPr lang="fr-FR" dirty="0"/>
              <a:t>; </a:t>
            </a:r>
          </a:p>
          <a:p>
            <a:pPr algn="just"/>
            <a:r>
              <a:rPr lang="fr-FR" b="1" dirty="0"/>
              <a:t>qu'il lui incombe, dès lors, de veiller à </a:t>
            </a:r>
            <a:r>
              <a:rPr lang="fr-FR" dirty="0"/>
              <a:t>ce qu'à toute époque les services publics institués par les lois et règlements soient en état de fonctionner, et à ce que les difficultés résultant de la guerre n'en paralysent pas la marche</a:t>
            </a:r>
          </a:p>
          <a:p>
            <a:pPr algn="just"/>
            <a:r>
              <a:rPr lang="fr-FR" dirty="0"/>
              <a:t>il avait la mission </a:t>
            </a:r>
            <a:r>
              <a:rPr lang="fr-FR" b="1" dirty="0"/>
              <a:t>d'édicter lui-même </a:t>
            </a:r>
            <a:r>
              <a:rPr lang="fr-FR" dirty="0"/>
              <a:t>les mesures indispensables pour l'exécution des services publics placés sous son autorité ;</a:t>
            </a:r>
            <a:br>
              <a:rPr lang="fr-FR" dirty="0"/>
            </a:br>
            <a:endParaRPr lang="fr-FR" dirty="0"/>
          </a:p>
        </p:txBody>
      </p:sp>
    </p:spTree>
    <p:extLst>
      <p:ext uri="{BB962C8B-B14F-4D97-AF65-F5344CB8AC3E}">
        <p14:creationId xmlns:p14="http://schemas.microsoft.com/office/powerpoint/2010/main" val="1245473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F96E38-F869-FE44-B1F2-749373F21D9E}"/>
              </a:ext>
            </a:extLst>
          </p:cNvPr>
          <p:cNvSpPr>
            <a:spLocks noGrp="1"/>
          </p:cNvSpPr>
          <p:nvPr>
            <p:ph type="title"/>
          </p:nvPr>
        </p:nvSpPr>
        <p:spPr/>
        <p:txBody>
          <a:bodyPr/>
          <a:lstStyle/>
          <a:p>
            <a:r>
              <a:rPr lang="fr-FR" dirty="0"/>
              <a:t>Les énoncés contenus dans la décision du CE</a:t>
            </a:r>
          </a:p>
        </p:txBody>
      </p:sp>
      <p:sp>
        <p:nvSpPr>
          <p:cNvPr id="3" name="Espace réservé du contenu 2">
            <a:extLst>
              <a:ext uri="{FF2B5EF4-FFF2-40B4-BE49-F238E27FC236}">
                <a16:creationId xmlns:a16="http://schemas.microsoft.com/office/drawing/2014/main" id="{332140F4-6EDF-F149-AA3D-4311ECF37DE2}"/>
              </a:ext>
            </a:extLst>
          </p:cNvPr>
          <p:cNvSpPr>
            <a:spLocks noGrp="1"/>
          </p:cNvSpPr>
          <p:nvPr>
            <p:ph idx="1"/>
          </p:nvPr>
        </p:nvSpPr>
        <p:spPr/>
        <p:txBody>
          <a:bodyPr/>
          <a:lstStyle/>
          <a:p>
            <a:pPr algn="just"/>
            <a:endParaRPr lang="fr-FR" dirty="0"/>
          </a:p>
        </p:txBody>
      </p:sp>
      <p:graphicFrame>
        <p:nvGraphicFramePr>
          <p:cNvPr id="4" name="Tableau 3">
            <a:extLst>
              <a:ext uri="{FF2B5EF4-FFF2-40B4-BE49-F238E27FC236}">
                <a16:creationId xmlns:a16="http://schemas.microsoft.com/office/drawing/2014/main" id="{C4ED558C-0965-3848-8B95-72268C34854E}"/>
              </a:ext>
            </a:extLst>
          </p:cNvPr>
          <p:cNvGraphicFramePr>
            <a:graphicFrameLocks noGrp="1"/>
          </p:cNvGraphicFramePr>
          <p:nvPr>
            <p:extLst/>
          </p:nvPr>
        </p:nvGraphicFramePr>
        <p:xfrm>
          <a:off x="328245" y="307427"/>
          <a:ext cx="11441724" cy="5869535"/>
        </p:xfrm>
        <a:graphic>
          <a:graphicData uri="http://schemas.openxmlformats.org/drawingml/2006/table">
            <a:tbl>
              <a:tblPr firstRow="1" bandRow="1">
                <a:tableStyleId>{5C22544A-7EE6-4342-B048-85BDC9FD1C3A}</a:tableStyleId>
              </a:tblPr>
              <a:tblGrid>
                <a:gridCol w="5720862">
                  <a:extLst>
                    <a:ext uri="{9D8B030D-6E8A-4147-A177-3AD203B41FA5}">
                      <a16:colId xmlns:a16="http://schemas.microsoft.com/office/drawing/2014/main" val="3994193032"/>
                    </a:ext>
                  </a:extLst>
                </a:gridCol>
                <a:gridCol w="5720862">
                  <a:extLst>
                    <a:ext uri="{9D8B030D-6E8A-4147-A177-3AD203B41FA5}">
                      <a16:colId xmlns:a16="http://schemas.microsoft.com/office/drawing/2014/main" val="3640015492"/>
                    </a:ext>
                  </a:extLst>
                </a:gridCol>
              </a:tblGrid>
              <a:tr h="2383147">
                <a:tc>
                  <a:txBody>
                    <a:bodyPr/>
                    <a:lstStyle/>
                    <a:p>
                      <a:r>
                        <a:rPr lang="fr-FR" dirty="0"/>
                        <a:t>Norme de hiérarchisation organique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r>
                        <a:rPr lang="fr-FR" i="1" dirty="0"/>
                        <a:t>par l'article 3 de la loi constitutionnelle du 25 février 1875</a:t>
                      </a:r>
                      <a:r>
                        <a:rPr lang="fr-FR" dirty="0"/>
                        <a:t>, le Président de la République est </a:t>
                      </a:r>
                      <a:r>
                        <a:rPr lang="fr-FR" b="1" dirty="0"/>
                        <a:t>placé à la tête de l'Administration </a:t>
                      </a:r>
                      <a:r>
                        <a:rPr lang="fr-FR" dirty="0"/>
                        <a:t>française et </a:t>
                      </a:r>
                      <a:r>
                        <a:rPr lang="fr-FR" b="1" dirty="0"/>
                        <a:t>chargé d'assurer l'exécution des lois </a:t>
                      </a:r>
                      <a:r>
                        <a:rPr lang="fr-FR" dirty="0"/>
                        <a:t>; </a:t>
                      </a:r>
                    </a:p>
                    <a:p>
                      <a:endParaRPr lang="fr-FR" dirty="0"/>
                    </a:p>
                  </a:txBody>
                  <a:tcPr/>
                </a:tc>
                <a:extLst>
                  <a:ext uri="{0D108BD9-81ED-4DB2-BD59-A6C34878D82A}">
                    <a16:rowId xmlns:a16="http://schemas.microsoft.com/office/drawing/2014/main" val="3724798637"/>
                  </a:ext>
                </a:extLst>
              </a:tr>
              <a:tr h="1892611">
                <a:tc>
                  <a:txBody>
                    <a:bodyPr/>
                    <a:lstStyle/>
                    <a:p>
                      <a:r>
                        <a:rPr lang="fr-FR" dirty="0"/>
                        <a:t>Principe de continuité des services publics  +   »injonction »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qu'il lui incombe, dès lors, de veiller à </a:t>
                      </a:r>
                      <a:r>
                        <a:rPr lang="fr-FR" dirty="0"/>
                        <a:t>ce qu'à toute époque les services publics institués par les lois et règlements soient en état de fonctionner, et à ce que les difficultés résultant de la guerre n'en paralysent pas la marche</a:t>
                      </a:r>
                    </a:p>
                    <a:p>
                      <a:endParaRPr lang="fr-FR" dirty="0"/>
                    </a:p>
                  </a:txBody>
                  <a:tcPr/>
                </a:tc>
                <a:extLst>
                  <a:ext uri="{0D108BD9-81ED-4DB2-BD59-A6C34878D82A}">
                    <a16:rowId xmlns:a16="http://schemas.microsoft.com/office/drawing/2014/main" val="2189562172"/>
                  </a:ext>
                </a:extLst>
              </a:tr>
              <a:tr h="1593777">
                <a:tc>
                  <a:txBody>
                    <a:bodyPr/>
                    <a:lstStyle/>
                    <a:p>
                      <a:r>
                        <a:rPr lang="fr-FR" dirty="0"/>
                        <a:t>Norme  d’habilitation (attribution d’un pouvoir réglementaire-)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avait la mission </a:t>
                      </a:r>
                      <a:r>
                        <a:rPr lang="fr-FR" b="1" dirty="0"/>
                        <a:t>d'édicter lui-même </a:t>
                      </a:r>
                      <a:r>
                        <a:rPr lang="fr-FR" dirty="0"/>
                        <a:t>les mesures indispensables pour l'exécution des services publics placés sous son autorité ;</a:t>
                      </a:r>
                      <a:br>
                        <a:rPr lang="fr-FR" dirty="0"/>
                      </a:br>
                      <a:endParaRPr lang="fr-FR" dirty="0"/>
                    </a:p>
                    <a:p>
                      <a:endParaRPr lang="fr-FR" dirty="0"/>
                    </a:p>
                  </a:txBody>
                  <a:tcPr/>
                </a:tc>
                <a:extLst>
                  <a:ext uri="{0D108BD9-81ED-4DB2-BD59-A6C34878D82A}">
                    <a16:rowId xmlns:a16="http://schemas.microsoft.com/office/drawing/2014/main" val="2964417090"/>
                  </a:ext>
                </a:extLst>
              </a:tr>
            </a:tbl>
          </a:graphicData>
        </a:graphic>
      </p:graphicFrame>
    </p:spTree>
    <p:extLst>
      <p:ext uri="{BB962C8B-B14F-4D97-AF65-F5344CB8AC3E}">
        <p14:creationId xmlns:p14="http://schemas.microsoft.com/office/powerpoint/2010/main" val="798324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90C9D4-FBB3-7340-8EB6-FF287C666884}"/>
              </a:ext>
            </a:extLst>
          </p:cNvPr>
          <p:cNvSpPr>
            <a:spLocks noGrp="1"/>
          </p:cNvSpPr>
          <p:nvPr>
            <p:ph type="title"/>
          </p:nvPr>
        </p:nvSpPr>
        <p:spPr/>
        <p:txBody>
          <a:bodyPr/>
          <a:lstStyle/>
          <a:p>
            <a:r>
              <a:rPr lang="fr-FR" dirty="0"/>
              <a:t>Les types de source </a:t>
            </a:r>
          </a:p>
        </p:txBody>
      </p:sp>
      <p:sp>
        <p:nvSpPr>
          <p:cNvPr id="3" name="Espace réservé du contenu 2">
            <a:extLst>
              <a:ext uri="{FF2B5EF4-FFF2-40B4-BE49-F238E27FC236}">
                <a16:creationId xmlns:a16="http://schemas.microsoft.com/office/drawing/2014/main" id="{0B4EF2A4-11DB-8649-9AF0-A197E5DCEEED}"/>
              </a:ext>
            </a:extLst>
          </p:cNvPr>
          <p:cNvSpPr>
            <a:spLocks noGrp="1"/>
          </p:cNvSpPr>
          <p:nvPr>
            <p:ph idx="1"/>
          </p:nvPr>
        </p:nvSpPr>
        <p:spPr/>
        <p:txBody>
          <a:bodyPr/>
          <a:lstStyle/>
          <a:p>
            <a:r>
              <a:rPr lang="fr-FR" dirty="0"/>
              <a:t>DIRECTES : (leur existence n’est pas dépendante d’une autre source)</a:t>
            </a:r>
          </a:p>
          <a:p>
            <a:r>
              <a:rPr lang="fr-FR" dirty="0"/>
              <a:t>Droit positif = obéit à un pedigree</a:t>
            </a:r>
          </a:p>
          <a:p>
            <a:r>
              <a:rPr lang="fr-FR" dirty="0"/>
              <a:t>Coutume </a:t>
            </a:r>
          </a:p>
          <a:p>
            <a:r>
              <a:rPr lang="fr-FR" dirty="0"/>
              <a:t>Droit naturel =   »ne s’autorise que de lui-même ». </a:t>
            </a:r>
          </a:p>
          <a:p>
            <a:endParaRPr lang="fr-FR" dirty="0"/>
          </a:p>
          <a:p>
            <a:r>
              <a:rPr lang="fr-FR" dirty="0"/>
              <a:t>INDIRECTES (existence dépendante d’une autre source)</a:t>
            </a:r>
          </a:p>
          <a:p>
            <a:r>
              <a:rPr lang="fr-FR" dirty="0"/>
              <a:t>Jurisprudence</a:t>
            </a:r>
          </a:p>
          <a:p>
            <a:r>
              <a:rPr lang="fr-FR" dirty="0"/>
              <a:t>Doctrine </a:t>
            </a:r>
          </a:p>
        </p:txBody>
      </p:sp>
    </p:spTree>
    <p:extLst>
      <p:ext uri="{BB962C8B-B14F-4D97-AF65-F5344CB8AC3E}">
        <p14:creationId xmlns:p14="http://schemas.microsoft.com/office/powerpoint/2010/main" val="1803577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32BFCD-F0A4-824C-B551-DE049F915BC3}"/>
              </a:ext>
            </a:extLst>
          </p:cNvPr>
          <p:cNvSpPr>
            <a:spLocks noGrp="1"/>
          </p:cNvSpPr>
          <p:nvPr>
            <p:ph type="title"/>
          </p:nvPr>
        </p:nvSpPr>
        <p:spPr/>
        <p:txBody>
          <a:bodyPr/>
          <a:lstStyle/>
          <a:p>
            <a:r>
              <a:rPr lang="fr-FR" dirty="0"/>
              <a:t>DROIT POSITIF </a:t>
            </a:r>
          </a:p>
        </p:txBody>
      </p:sp>
      <p:sp>
        <p:nvSpPr>
          <p:cNvPr id="3" name="Espace réservé du contenu 2">
            <a:extLst>
              <a:ext uri="{FF2B5EF4-FFF2-40B4-BE49-F238E27FC236}">
                <a16:creationId xmlns:a16="http://schemas.microsoft.com/office/drawing/2014/main" id="{4EC8B146-3280-B04A-8B53-E52402706B33}"/>
              </a:ext>
            </a:extLst>
          </p:cNvPr>
          <p:cNvSpPr>
            <a:spLocks noGrp="1"/>
          </p:cNvSpPr>
          <p:nvPr>
            <p:ph idx="1"/>
          </p:nvPr>
        </p:nvSpPr>
        <p:spPr/>
        <p:txBody>
          <a:bodyPr/>
          <a:lstStyle/>
          <a:p>
            <a:pPr marL="0" indent="0">
              <a:buNone/>
            </a:pPr>
            <a:endParaRPr lang="fr-FR" dirty="0"/>
          </a:p>
          <a:p>
            <a:pPr marL="0" indent="0">
              <a:buNone/>
            </a:pPr>
            <a:r>
              <a:rPr lang="fr-FR" dirty="0"/>
              <a:t>  </a:t>
            </a:r>
          </a:p>
        </p:txBody>
      </p:sp>
      <p:graphicFrame>
        <p:nvGraphicFramePr>
          <p:cNvPr id="4" name="Diagramme 3">
            <a:extLst>
              <a:ext uri="{FF2B5EF4-FFF2-40B4-BE49-F238E27FC236}">
                <a16:creationId xmlns:a16="http://schemas.microsoft.com/office/drawing/2014/main" id="{0479297A-3C05-8845-B136-FC62CF8EF0FD}"/>
              </a:ext>
            </a:extLst>
          </p:cNvPr>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0977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A1450B-C1A1-B74B-8D26-997D9F676A55}"/>
              </a:ext>
            </a:extLst>
          </p:cNvPr>
          <p:cNvSpPr>
            <a:spLocks noGrp="1"/>
          </p:cNvSpPr>
          <p:nvPr>
            <p:ph type="title"/>
          </p:nvPr>
        </p:nvSpPr>
        <p:spPr/>
        <p:txBody>
          <a:bodyPr/>
          <a:lstStyle/>
          <a:p>
            <a:r>
              <a:rPr lang="fr-FR" dirty="0"/>
              <a:t>« Pedigree » d’une disposition de droit positif: </a:t>
            </a:r>
          </a:p>
        </p:txBody>
      </p:sp>
      <p:sp>
        <p:nvSpPr>
          <p:cNvPr id="3" name="Espace réservé du contenu 2">
            <a:extLst>
              <a:ext uri="{FF2B5EF4-FFF2-40B4-BE49-F238E27FC236}">
                <a16:creationId xmlns:a16="http://schemas.microsoft.com/office/drawing/2014/main" id="{291A9B94-2CAB-7B46-961B-E9AB11F8D299}"/>
              </a:ext>
            </a:extLst>
          </p:cNvPr>
          <p:cNvSpPr>
            <a:spLocks noGrp="1"/>
          </p:cNvSpPr>
          <p:nvPr>
            <p:ph idx="1"/>
          </p:nvPr>
        </p:nvSpPr>
        <p:spPr/>
        <p:txBody>
          <a:bodyPr>
            <a:normAutofit/>
          </a:bodyPr>
          <a:lstStyle/>
          <a:p>
            <a:r>
              <a:rPr lang="fr-FR" dirty="0"/>
              <a:t>règles de régime qui visent à indiquer </a:t>
            </a:r>
          </a:p>
          <a:p>
            <a:pPr lvl="0"/>
            <a:r>
              <a:rPr lang="fr-FR" b="1" dirty="0"/>
              <a:t>les conditions auxquelles la volonté de l’auteur de l’acte a été valablement formulée, </a:t>
            </a:r>
          </a:p>
          <a:p>
            <a:pPr lvl="0"/>
            <a:r>
              <a:rPr lang="fr-FR" b="1" dirty="0"/>
              <a:t>celles auxquelles l’acte qui en résulte réunit les conditions formelles de « perfection » juridique</a:t>
            </a:r>
          </a:p>
          <a:p>
            <a:pPr lvl="0"/>
            <a:r>
              <a:rPr lang="fr-FR" b="1" dirty="0"/>
              <a:t>les critères permettant d’établir son « état » du point de vue du droit applicable : </a:t>
            </a:r>
          </a:p>
          <a:p>
            <a:pPr lvl="2"/>
            <a:r>
              <a:rPr lang="fr-FR" b="1" dirty="0"/>
              <a:t>non encore entré en vigueur,</a:t>
            </a:r>
          </a:p>
          <a:p>
            <a:pPr lvl="2"/>
            <a:r>
              <a:rPr lang="fr-FR" b="1" dirty="0"/>
              <a:t> en vigueur, </a:t>
            </a:r>
          </a:p>
          <a:p>
            <a:pPr lvl="2"/>
            <a:r>
              <a:rPr lang="fr-FR" b="1" dirty="0"/>
              <a:t>ayant cessé d’être en vigueur</a:t>
            </a:r>
          </a:p>
          <a:p>
            <a:endParaRPr lang="fr-FR" dirty="0"/>
          </a:p>
        </p:txBody>
      </p:sp>
    </p:spTree>
    <p:extLst>
      <p:ext uri="{BB962C8B-B14F-4D97-AF65-F5344CB8AC3E}">
        <p14:creationId xmlns:p14="http://schemas.microsoft.com/office/powerpoint/2010/main" val="2733601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60FFC3-13C4-904B-B10F-EB7503BEFB4A}"/>
              </a:ext>
            </a:extLst>
          </p:cNvPr>
          <p:cNvSpPr>
            <a:spLocks noGrp="1"/>
          </p:cNvSpPr>
          <p:nvPr>
            <p:ph type="title"/>
          </p:nvPr>
        </p:nvSpPr>
        <p:spPr/>
        <p:txBody>
          <a:bodyPr/>
          <a:lstStyle/>
          <a:p>
            <a:r>
              <a:rPr lang="fr-FR" dirty="0"/>
              <a:t>Constitution, article 24, </a:t>
            </a:r>
            <a:r>
              <a:rPr lang="fr-FR" i="1" dirty="0"/>
              <a:t>in </a:t>
            </a:r>
            <a:r>
              <a:rPr lang="fr-FR" i="1" dirty="0" err="1"/>
              <a:t>limine</a:t>
            </a:r>
            <a:r>
              <a:rPr lang="fr-FR" i="1" dirty="0"/>
              <a:t> </a:t>
            </a:r>
          </a:p>
        </p:txBody>
      </p:sp>
      <p:sp>
        <p:nvSpPr>
          <p:cNvPr id="3" name="Espace réservé du contenu 2">
            <a:extLst>
              <a:ext uri="{FF2B5EF4-FFF2-40B4-BE49-F238E27FC236}">
                <a16:creationId xmlns:a16="http://schemas.microsoft.com/office/drawing/2014/main" id="{E822E3A6-E0B0-3941-B68C-C5461281FB13}"/>
              </a:ext>
            </a:extLst>
          </p:cNvPr>
          <p:cNvSpPr>
            <a:spLocks noGrp="1"/>
          </p:cNvSpPr>
          <p:nvPr>
            <p:ph idx="1"/>
          </p:nvPr>
        </p:nvSpPr>
        <p:spPr/>
        <p:txBody>
          <a:bodyPr/>
          <a:lstStyle/>
          <a:p>
            <a:pPr marL="0" indent="0">
              <a:buNone/>
            </a:pPr>
            <a:r>
              <a:rPr lang="fr-FR" dirty="0"/>
              <a:t>«  </a:t>
            </a:r>
            <a:r>
              <a:rPr lang="fr-FR" b="1" dirty="0"/>
              <a:t>Le Parlement vote la loi.</a:t>
            </a:r>
            <a:r>
              <a:rPr lang="fr-FR" dirty="0"/>
              <a:t> Il contrôle l'action du Gouvernement. Il évalue les politiques publiques (…) »</a:t>
            </a:r>
          </a:p>
        </p:txBody>
      </p:sp>
    </p:spTree>
    <p:extLst>
      <p:ext uri="{BB962C8B-B14F-4D97-AF65-F5344CB8AC3E}">
        <p14:creationId xmlns:p14="http://schemas.microsoft.com/office/powerpoint/2010/main" val="3840035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EF780-5932-BD48-B526-6F3426413AF4}"/>
              </a:ext>
            </a:extLst>
          </p:cNvPr>
          <p:cNvSpPr>
            <a:spLocks noGrp="1"/>
          </p:cNvSpPr>
          <p:nvPr>
            <p:ph type="title"/>
          </p:nvPr>
        </p:nvSpPr>
        <p:spPr/>
        <p:txBody>
          <a:bodyPr/>
          <a:lstStyle/>
          <a:p>
            <a:r>
              <a:rPr lang="fr-FR" dirty="0"/>
              <a:t>Constitution, Article 10</a:t>
            </a:r>
            <a:r>
              <a:rPr lang="fr-FR" b="1" i="1" dirty="0"/>
              <a:t/>
            </a:r>
            <a:br>
              <a:rPr lang="fr-FR" b="1" i="1" dirty="0"/>
            </a:br>
            <a:endParaRPr lang="fr-FR" dirty="0"/>
          </a:p>
        </p:txBody>
      </p:sp>
      <p:sp>
        <p:nvSpPr>
          <p:cNvPr id="3" name="Espace réservé du contenu 2">
            <a:extLst>
              <a:ext uri="{FF2B5EF4-FFF2-40B4-BE49-F238E27FC236}">
                <a16:creationId xmlns:a16="http://schemas.microsoft.com/office/drawing/2014/main" id="{4B307B1F-8010-AB40-8622-436AACED7D8F}"/>
              </a:ext>
            </a:extLst>
          </p:cNvPr>
          <p:cNvSpPr>
            <a:spLocks noGrp="1"/>
          </p:cNvSpPr>
          <p:nvPr>
            <p:ph idx="1"/>
          </p:nvPr>
        </p:nvSpPr>
        <p:spPr/>
        <p:txBody>
          <a:bodyPr/>
          <a:lstStyle/>
          <a:p>
            <a:r>
              <a:rPr lang="fr-FR" dirty="0"/>
              <a:t>Le Président de la République promulgue les lois dans les quinze jours qui suivent la transmission au Gouvernement de la loi définitivement adoptée.</a:t>
            </a:r>
          </a:p>
          <a:p>
            <a:r>
              <a:rPr lang="fr-FR" dirty="0"/>
              <a:t>Il peut, avant l'expiration de ce délai, demander au Parlement une nouvelle délibération de la loi ou de certains de ses articles. Cette nouvelle délibération ne peut être refusée.</a:t>
            </a:r>
          </a:p>
          <a:p>
            <a:endParaRPr lang="fr-FR" dirty="0"/>
          </a:p>
        </p:txBody>
      </p:sp>
    </p:spTree>
    <p:extLst>
      <p:ext uri="{BB962C8B-B14F-4D97-AF65-F5344CB8AC3E}">
        <p14:creationId xmlns:p14="http://schemas.microsoft.com/office/powerpoint/2010/main" val="3269426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F947CA-C413-8544-93A3-B92E733E329A}"/>
              </a:ext>
            </a:extLst>
          </p:cNvPr>
          <p:cNvSpPr>
            <a:spLocks noGrp="1"/>
          </p:cNvSpPr>
          <p:nvPr>
            <p:ph type="title"/>
          </p:nvPr>
        </p:nvSpPr>
        <p:spPr/>
        <p:txBody>
          <a:bodyPr>
            <a:normAutofit fontScale="90000"/>
          </a:bodyPr>
          <a:lstStyle/>
          <a:p>
            <a:r>
              <a:rPr lang="fr-FR" dirty="0"/>
              <a:t>Élément de pedigree d’origine jurisprudentielle : définition de la promulgation </a:t>
            </a:r>
          </a:p>
        </p:txBody>
      </p:sp>
      <p:sp>
        <p:nvSpPr>
          <p:cNvPr id="3" name="Espace réservé du contenu 2">
            <a:extLst>
              <a:ext uri="{FF2B5EF4-FFF2-40B4-BE49-F238E27FC236}">
                <a16:creationId xmlns:a16="http://schemas.microsoft.com/office/drawing/2014/main" id="{43DDE454-0A51-3249-B2D3-5FE5952DFE41}"/>
              </a:ext>
            </a:extLst>
          </p:cNvPr>
          <p:cNvSpPr>
            <a:spLocks noGrp="1"/>
          </p:cNvSpPr>
          <p:nvPr>
            <p:ph idx="1"/>
          </p:nvPr>
        </p:nvSpPr>
        <p:spPr/>
        <p:txBody>
          <a:bodyPr/>
          <a:lstStyle/>
          <a:p>
            <a:pPr algn="just"/>
            <a:r>
              <a:rPr lang="fr-FR" dirty="0"/>
              <a:t>CE </a:t>
            </a:r>
            <a:r>
              <a:rPr lang="fr-FR" dirty="0" err="1"/>
              <a:t>Ass</a:t>
            </a:r>
            <a:r>
              <a:rPr lang="fr-FR" dirty="0"/>
              <a:t>. 8 février 1974, </a:t>
            </a:r>
            <a:r>
              <a:rPr lang="fr-FR" i="1" dirty="0"/>
              <a:t>Commune de </a:t>
            </a:r>
            <a:r>
              <a:rPr lang="fr-FR" i="1" dirty="0" err="1"/>
              <a:t>Montory</a:t>
            </a:r>
            <a:r>
              <a:rPr lang="fr-FR" i="1" dirty="0"/>
              <a:t> et autres, Rec. </a:t>
            </a:r>
            <a:r>
              <a:rPr lang="fr-FR" dirty="0"/>
              <a:t>p. 93, </a:t>
            </a:r>
            <a:r>
              <a:rPr lang="fr-FR" i="1" dirty="0"/>
              <a:t>RDP </a:t>
            </a:r>
            <a:r>
              <a:rPr lang="fr-FR" dirty="0"/>
              <a:t>1974.</a:t>
            </a:r>
          </a:p>
          <a:p>
            <a:pPr marL="0" indent="0" algn="just">
              <a:buNone/>
            </a:pPr>
            <a:endParaRPr lang="fr-FR" dirty="0"/>
          </a:p>
          <a:p>
            <a:pPr algn="just"/>
            <a:r>
              <a:rPr lang="fr-FR" dirty="0"/>
              <a:t>La promulgation « est l'acte par lequel le chef de l'État atteste l'existence de la loi et donne l'ordre aux autorités publiques d'observer et de faire observer cette loi ».</a:t>
            </a:r>
          </a:p>
          <a:p>
            <a:endParaRPr lang="fr-FR" dirty="0"/>
          </a:p>
        </p:txBody>
      </p:sp>
    </p:spTree>
    <p:extLst>
      <p:ext uri="{BB962C8B-B14F-4D97-AF65-F5344CB8AC3E}">
        <p14:creationId xmlns:p14="http://schemas.microsoft.com/office/powerpoint/2010/main" val="2379653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2E2C53-8CE2-6E48-B37A-6C5DFEFEC21F}"/>
              </a:ext>
            </a:extLst>
          </p:cNvPr>
          <p:cNvSpPr>
            <a:spLocks noGrp="1"/>
          </p:cNvSpPr>
          <p:nvPr>
            <p:ph type="title"/>
          </p:nvPr>
        </p:nvSpPr>
        <p:spPr/>
        <p:txBody>
          <a:bodyPr/>
          <a:lstStyle/>
          <a:p>
            <a:r>
              <a:rPr lang="fr-FR" dirty="0"/>
              <a:t>Déclaration d’indépendance (Etats-Unis), 1776 </a:t>
            </a:r>
          </a:p>
        </p:txBody>
      </p:sp>
      <p:sp>
        <p:nvSpPr>
          <p:cNvPr id="3" name="Espace réservé du contenu 2">
            <a:extLst>
              <a:ext uri="{FF2B5EF4-FFF2-40B4-BE49-F238E27FC236}">
                <a16:creationId xmlns:a16="http://schemas.microsoft.com/office/drawing/2014/main" id="{B0791D15-F1E1-6B4C-9CBF-CAE9F71F4012}"/>
              </a:ext>
            </a:extLst>
          </p:cNvPr>
          <p:cNvSpPr>
            <a:spLocks noGrp="1"/>
          </p:cNvSpPr>
          <p:nvPr>
            <p:ph idx="1"/>
          </p:nvPr>
        </p:nvSpPr>
        <p:spPr/>
        <p:txBody>
          <a:bodyPr/>
          <a:lstStyle/>
          <a:p>
            <a:r>
              <a:rPr lang="fr-FR" dirty="0" err="1"/>
              <a:t>We</a:t>
            </a:r>
            <a:r>
              <a:rPr lang="fr-FR" dirty="0"/>
              <a:t> </a:t>
            </a:r>
            <a:r>
              <a:rPr lang="fr-FR" dirty="0" err="1"/>
              <a:t>hold</a:t>
            </a:r>
            <a:r>
              <a:rPr lang="fr-FR" dirty="0"/>
              <a:t> </a:t>
            </a:r>
            <a:r>
              <a:rPr lang="fr-FR" dirty="0" err="1"/>
              <a:t>these</a:t>
            </a:r>
            <a:r>
              <a:rPr lang="fr-FR" dirty="0"/>
              <a:t> </a:t>
            </a:r>
            <a:r>
              <a:rPr lang="fr-FR" dirty="0" err="1"/>
              <a:t>truths</a:t>
            </a:r>
            <a:r>
              <a:rPr lang="fr-FR" dirty="0"/>
              <a:t> to </a:t>
            </a:r>
            <a:r>
              <a:rPr lang="fr-FR" dirty="0" err="1"/>
              <a:t>be</a:t>
            </a:r>
            <a:r>
              <a:rPr lang="fr-FR" dirty="0"/>
              <a:t> self-</a:t>
            </a:r>
            <a:r>
              <a:rPr lang="fr-FR" dirty="0" err="1"/>
              <a:t>evident</a:t>
            </a:r>
            <a:r>
              <a:rPr lang="fr-FR" dirty="0"/>
              <a:t>, </a:t>
            </a:r>
            <a:r>
              <a:rPr lang="fr-FR" dirty="0" err="1"/>
              <a:t>that</a:t>
            </a:r>
            <a:r>
              <a:rPr lang="fr-FR" dirty="0"/>
              <a:t> all men are </a:t>
            </a:r>
            <a:r>
              <a:rPr lang="fr-FR" dirty="0" err="1"/>
              <a:t>created</a:t>
            </a:r>
            <a:r>
              <a:rPr lang="fr-FR" dirty="0"/>
              <a:t> </a:t>
            </a:r>
            <a:r>
              <a:rPr lang="fr-FR" dirty="0" err="1"/>
              <a:t>equal</a:t>
            </a:r>
            <a:r>
              <a:rPr lang="fr-FR" dirty="0"/>
              <a:t>, </a:t>
            </a:r>
            <a:r>
              <a:rPr lang="fr-FR" dirty="0" err="1"/>
              <a:t>that</a:t>
            </a:r>
            <a:r>
              <a:rPr lang="fr-FR" dirty="0"/>
              <a:t> </a:t>
            </a:r>
            <a:r>
              <a:rPr lang="fr-FR" dirty="0" err="1"/>
              <a:t>they</a:t>
            </a:r>
            <a:r>
              <a:rPr lang="fr-FR" dirty="0"/>
              <a:t> are </a:t>
            </a:r>
            <a:r>
              <a:rPr lang="fr-FR" dirty="0" err="1"/>
              <a:t>endowed</a:t>
            </a:r>
            <a:r>
              <a:rPr lang="fr-FR" dirty="0"/>
              <a:t> by </a:t>
            </a:r>
            <a:r>
              <a:rPr lang="fr-FR" dirty="0" err="1"/>
              <a:t>their</a:t>
            </a:r>
            <a:r>
              <a:rPr lang="fr-FR" dirty="0"/>
              <a:t> Creator </a:t>
            </a:r>
            <a:r>
              <a:rPr lang="fr-FR" dirty="0" err="1"/>
              <a:t>with</a:t>
            </a:r>
            <a:r>
              <a:rPr lang="fr-FR" dirty="0"/>
              <a:t> certain </a:t>
            </a:r>
            <a:r>
              <a:rPr lang="fr-FR" dirty="0" err="1"/>
              <a:t>unalienable</a:t>
            </a:r>
            <a:r>
              <a:rPr lang="fr-FR" dirty="0"/>
              <a:t> </a:t>
            </a:r>
            <a:r>
              <a:rPr lang="fr-FR" dirty="0" err="1"/>
              <a:t>Rights</a:t>
            </a:r>
            <a:r>
              <a:rPr lang="fr-FR" dirty="0"/>
              <a:t>, </a:t>
            </a:r>
            <a:r>
              <a:rPr lang="fr-FR" dirty="0" err="1"/>
              <a:t>that</a:t>
            </a:r>
            <a:r>
              <a:rPr lang="fr-FR" dirty="0"/>
              <a:t> </a:t>
            </a:r>
            <a:r>
              <a:rPr lang="fr-FR" dirty="0" err="1"/>
              <a:t>among</a:t>
            </a:r>
            <a:r>
              <a:rPr lang="fr-FR" dirty="0"/>
              <a:t> </a:t>
            </a:r>
            <a:r>
              <a:rPr lang="fr-FR" dirty="0" err="1"/>
              <a:t>these</a:t>
            </a:r>
            <a:r>
              <a:rPr lang="fr-FR" dirty="0"/>
              <a:t> are Life, Liberty and the </a:t>
            </a:r>
            <a:r>
              <a:rPr lang="fr-FR" dirty="0" err="1"/>
              <a:t>pursuit</a:t>
            </a:r>
            <a:r>
              <a:rPr lang="fr-FR" dirty="0"/>
              <a:t> of </a:t>
            </a:r>
            <a:r>
              <a:rPr lang="fr-FR" dirty="0" err="1"/>
              <a:t>Happiness</a:t>
            </a:r>
            <a:r>
              <a:rPr lang="fr-FR" dirty="0"/>
              <a:t>.</a:t>
            </a:r>
          </a:p>
          <a:p>
            <a:endParaRPr lang="fr-FR" dirty="0"/>
          </a:p>
          <a:p>
            <a:endParaRPr lang="fr-FR" dirty="0"/>
          </a:p>
          <a:p>
            <a:pPr marL="0" indent="0">
              <a:buNone/>
            </a:pPr>
            <a:endParaRPr lang="fr-FR" dirty="0"/>
          </a:p>
        </p:txBody>
      </p:sp>
    </p:spTree>
    <p:extLst>
      <p:ext uri="{BB962C8B-B14F-4D97-AF65-F5344CB8AC3E}">
        <p14:creationId xmlns:p14="http://schemas.microsoft.com/office/powerpoint/2010/main" val="51327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B69E5-9538-2A4E-BC7F-C13D3577BBB5}"/>
              </a:ext>
            </a:extLst>
          </p:cNvPr>
          <p:cNvSpPr>
            <a:spLocks noGrp="1"/>
          </p:cNvSpPr>
          <p:nvPr>
            <p:ph type="title"/>
          </p:nvPr>
        </p:nvSpPr>
        <p:spPr/>
        <p:txBody>
          <a:bodyPr/>
          <a:lstStyle/>
          <a:p>
            <a:r>
              <a:rPr lang="fr-FR" dirty="0"/>
              <a:t>Bibliographie </a:t>
            </a:r>
          </a:p>
        </p:txBody>
      </p:sp>
      <p:pic>
        <p:nvPicPr>
          <p:cNvPr id="4" name="Espace réservé du contenu 3">
            <a:extLst>
              <a:ext uri="{FF2B5EF4-FFF2-40B4-BE49-F238E27FC236}">
                <a16:creationId xmlns:a16="http://schemas.microsoft.com/office/drawing/2014/main" id="{7A62BE51-E64B-0F44-BDEA-98D50F79580A}"/>
              </a:ext>
            </a:extLst>
          </p:cNvPr>
          <p:cNvPicPr>
            <a:picLocks noGrp="1" noChangeAspect="1"/>
          </p:cNvPicPr>
          <p:nvPr>
            <p:ph idx="1"/>
          </p:nvPr>
        </p:nvPicPr>
        <p:blipFill>
          <a:blip r:embed="rId2"/>
          <a:stretch>
            <a:fillRect/>
          </a:stretch>
        </p:blipFill>
        <p:spPr>
          <a:xfrm>
            <a:off x="4826000" y="2045494"/>
            <a:ext cx="2540000" cy="3911600"/>
          </a:xfrm>
          <a:prstGeom prst="rect">
            <a:avLst/>
          </a:prstGeom>
        </p:spPr>
      </p:pic>
    </p:spTree>
    <p:extLst>
      <p:ext uri="{BB962C8B-B14F-4D97-AF65-F5344CB8AC3E}">
        <p14:creationId xmlns:p14="http://schemas.microsoft.com/office/powerpoint/2010/main" val="3390509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Espace réservé du contenu 14">
            <a:extLst>
              <a:ext uri="{FF2B5EF4-FFF2-40B4-BE49-F238E27FC236}">
                <a16:creationId xmlns:a16="http://schemas.microsoft.com/office/drawing/2014/main" id="{D92923F6-04C5-394D-A385-AA9576A7583B}"/>
              </a:ext>
            </a:extLst>
          </p:cNvPr>
          <p:cNvGraphicFramePr>
            <a:graphicFrameLocks noGrp="1"/>
          </p:cNvGraphicFramePr>
          <p:nvPr>
            <p:ph idx="1"/>
            <p:extLst/>
          </p:nvPr>
        </p:nvGraphicFramePr>
        <p:xfrm>
          <a:off x="2918582" y="2427263"/>
          <a:ext cx="6175528" cy="2348010"/>
        </p:xfrm>
        <a:graphic>
          <a:graphicData uri="http://schemas.openxmlformats.org/drawingml/2006/table">
            <a:tbl>
              <a:tblPr firstRow="1" firstCol="1" bandRow="1">
                <a:tableStyleId>{5C22544A-7EE6-4342-B048-85BDC9FD1C3A}</a:tableStyleId>
              </a:tblPr>
              <a:tblGrid>
                <a:gridCol w="2341398">
                  <a:extLst>
                    <a:ext uri="{9D8B030D-6E8A-4147-A177-3AD203B41FA5}">
                      <a16:colId xmlns:a16="http://schemas.microsoft.com/office/drawing/2014/main" val="2076263432"/>
                    </a:ext>
                  </a:extLst>
                </a:gridCol>
                <a:gridCol w="1917065">
                  <a:extLst>
                    <a:ext uri="{9D8B030D-6E8A-4147-A177-3AD203B41FA5}">
                      <a16:colId xmlns:a16="http://schemas.microsoft.com/office/drawing/2014/main" val="3956330695"/>
                    </a:ext>
                  </a:extLst>
                </a:gridCol>
                <a:gridCol w="1917065">
                  <a:extLst>
                    <a:ext uri="{9D8B030D-6E8A-4147-A177-3AD203B41FA5}">
                      <a16:colId xmlns:a16="http://schemas.microsoft.com/office/drawing/2014/main" val="554600264"/>
                    </a:ext>
                  </a:extLst>
                </a:gridCol>
              </a:tblGrid>
              <a:tr h="397644">
                <a:tc>
                  <a:txBody>
                    <a:bodyPr/>
                    <a:lstStyle/>
                    <a:p>
                      <a:pPr algn="just">
                        <a:spcAft>
                          <a:spcPts val="0"/>
                        </a:spcAft>
                      </a:pPr>
                      <a:r>
                        <a:rPr lang="fr-FR" sz="2400" dirty="0">
                          <a:effectLst/>
                        </a:rPr>
                        <a:t>Énonciateur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Énoncé</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dirty="0">
                          <a:effectLst/>
                        </a:rPr>
                        <a:t>Destinataires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1634572"/>
                  </a:ext>
                </a:extLst>
              </a:tr>
              <a:tr h="853086">
                <a:tc>
                  <a:txBody>
                    <a:bodyPr/>
                    <a:lstStyle/>
                    <a:p>
                      <a:pPr algn="just">
                        <a:spcAft>
                          <a:spcPts val="0"/>
                        </a:spcAft>
                      </a:pPr>
                      <a:r>
                        <a:rPr lang="fr-FR" sz="2400" dirty="0">
                          <a:effectLst/>
                        </a:rPr>
                        <a:t>- </a:t>
                      </a:r>
                      <a:r>
                        <a:rPr lang="fr-FR" sz="2400" b="0" dirty="0">
                          <a:solidFill>
                            <a:schemeClr val="tx1"/>
                          </a:solidFill>
                          <a:effectLst/>
                        </a:rPr>
                        <a:t>auteur</a:t>
                      </a:r>
                    </a:p>
                    <a:p>
                      <a:pPr algn="just">
                        <a:spcAft>
                          <a:spcPts val="0"/>
                        </a:spcAft>
                      </a:pPr>
                      <a:r>
                        <a:rPr lang="fr-FR" sz="2400" dirty="0">
                          <a:effectLst/>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 primaire</a:t>
                      </a: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Interprète             </a:t>
                      </a:r>
                    </a:p>
                    <a:p>
                      <a:pPr algn="just">
                        <a:spcAft>
                          <a:spcPts val="0"/>
                        </a:spcAft>
                      </a:pPr>
                      <a:r>
                        <a:rPr lang="fr-FR" sz="2400" dirty="0">
                          <a:effectLst/>
                        </a:rPr>
                        <a:t>- sujet de droit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33398450"/>
                  </a:ext>
                </a:extLst>
              </a:tr>
              <a:tr h="853086">
                <a:tc>
                  <a:txBody>
                    <a:bodyPr/>
                    <a:lstStyle/>
                    <a:p>
                      <a:pPr algn="just">
                        <a:spcAft>
                          <a:spcPts val="0"/>
                        </a:spcAft>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interprète</a:t>
                      </a:r>
                    </a:p>
                  </a:txBody>
                  <a:tcPr marL="68580" marR="68580" marT="0" marB="0">
                    <a:solidFill>
                      <a:schemeClr val="accent1">
                        <a:lumMod val="40000"/>
                        <a:lumOff val="60000"/>
                      </a:schemeClr>
                    </a:solidFill>
                  </a:tcPr>
                </a:tc>
                <a:tc>
                  <a:txBody>
                    <a:bodyPr/>
                    <a:lstStyle/>
                    <a:p>
                      <a:pPr algn="just">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secondaire</a:t>
                      </a:r>
                    </a:p>
                  </a:txBody>
                  <a:tcPr marL="68580" marR="68580" marT="0" marB="0">
                    <a:solidFill>
                      <a:schemeClr val="accent1">
                        <a:lumMod val="40000"/>
                        <a:lumOff val="60000"/>
                      </a:schemeClr>
                    </a:solidFill>
                  </a:tcPr>
                </a:tc>
                <a:tc>
                  <a:txBody>
                    <a:bodyPr/>
                    <a:lstStyle/>
                    <a:p>
                      <a:pPr algn="just">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Sujet de droit</a:t>
                      </a:r>
                    </a:p>
                  </a:txBody>
                  <a:tcPr marL="68580" marR="68580" marT="0" marB="0">
                    <a:solidFill>
                      <a:schemeClr val="accent1">
                        <a:lumMod val="40000"/>
                        <a:lumOff val="60000"/>
                      </a:schemeClr>
                    </a:solidFill>
                  </a:tcPr>
                </a:tc>
                <a:extLst>
                  <a:ext uri="{0D108BD9-81ED-4DB2-BD59-A6C34878D82A}">
                    <a16:rowId xmlns:a16="http://schemas.microsoft.com/office/drawing/2014/main" val="2899078458"/>
                  </a:ext>
                </a:extLst>
              </a:tr>
            </a:tbl>
          </a:graphicData>
        </a:graphic>
      </p:graphicFrame>
      <p:sp>
        <p:nvSpPr>
          <p:cNvPr id="16" name="Rectangle 4">
            <a:extLst>
              <a:ext uri="{FF2B5EF4-FFF2-40B4-BE49-F238E27FC236}">
                <a16:creationId xmlns:a16="http://schemas.microsoft.com/office/drawing/2014/main" id="{02C570E5-C8B2-F34A-B00F-256CC25597CB}"/>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sz="2800"/>
          </a:p>
        </p:txBody>
      </p:sp>
    </p:spTree>
    <p:extLst>
      <p:ext uri="{BB962C8B-B14F-4D97-AF65-F5344CB8AC3E}">
        <p14:creationId xmlns:p14="http://schemas.microsoft.com/office/powerpoint/2010/main" val="674420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13AE77-89F3-8C4D-A7DF-F7A72E22364F}"/>
              </a:ext>
            </a:extLst>
          </p:cNvPr>
          <p:cNvSpPr>
            <a:spLocks noGrp="1"/>
          </p:cNvSpPr>
          <p:nvPr>
            <p:ph type="title"/>
          </p:nvPr>
        </p:nvSpPr>
        <p:spPr/>
        <p:txBody>
          <a:bodyPr/>
          <a:lstStyle/>
          <a:p>
            <a:r>
              <a:rPr lang="fr-FR" dirty="0"/>
              <a:t>La notion de règle</a:t>
            </a:r>
          </a:p>
        </p:txBody>
      </p:sp>
      <p:sp>
        <p:nvSpPr>
          <p:cNvPr id="3" name="Espace réservé du contenu 2">
            <a:extLst>
              <a:ext uri="{FF2B5EF4-FFF2-40B4-BE49-F238E27FC236}">
                <a16:creationId xmlns:a16="http://schemas.microsoft.com/office/drawing/2014/main" id="{0D7A405D-6D54-A846-BC76-40574A511FCE}"/>
              </a:ext>
            </a:extLst>
          </p:cNvPr>
          <p:cNvSpPr>
            <a:spLocks noGrp="1"/>
          </p:cNvSpPr>
          <p:nvPr>
            <p:ph idx="1"/>
          </p:nvPr>
        </p:nvSpPr>
        <p:spPr/>
        <p:txBody>
          <a:bodyPr/>
          <a:lstStyle/>
          <a:p>
            <a:r>
              <a:rPr lang="fr-FR" dirty="0"/>
              <a:t>Sens premier </a:t>
            </a:r>
          </a:p>
          <a:p>
            <a:r>
              <a:rPr lang="fr-FR" dirty="0"/>
              <a:t>Situation </a:t>
            </a:r>
            <a:r>
              <a:rPr lang="fr-FR"/>
              <a:t>normative initiale</a:t>
            </a:r>
          </a:p>
        </p:txBody>
      </p:sp>
    </p:spTree>
    <p:extLst>
      <p:ext uri="{BB962C8B-B14F-4D97-AF65-F5344CB8AC3E}">
        <p14:creationId xmlns:p14="http://schemas.microsoft.com/office/powerpoint/2010/main" val="1747585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54DE95-6ECD-F345-A3F0-61626B4B670C}"/>
              </a:ext>
            </a:extLst>
          </p:cNvPr>
          <p:cNvSpPr>
            <a:spLocks noGrp="1"/>
          </p:cNvSpPr>
          <p:nvPr>
            <p:ph type="title"/>
          </p:nvPr>
        </p:nvSpPr>
        <p:spPr/>
        <p:txBody>
          <a:bodyPr/>
          <a:lstStyle/>
          <a:p>
            <a:r>
              <a:rPr lang="fr-FR" dirty="0"/>
              <a:t>Constitution de 1958 : article 5 </a:t>
            </a:r>
          </a:p>
        </p:txBody>
      </p:sp>
      <p:sp>
        <p:nvSpPr>
          <p:cNvPr id="3" name="Espace réservé du contenu 2">
            <a:extLst>
              <a:ext uri="{FF2B5EF4-FFF2-40B4-BE49-F238E27FC236}">
                <a16:creationId xmlns:a16="http://schemas.microsoft.com/office/drawing/2014/main" id="{AE800157-FCEE-1C4D-9945-60D1E164D7FD}"/>
              </a:ext>
            </a:extLst>
          </p:cNvPr>
          <p:cNvSpPr>
            <a:spLocks noGrp="1"/>
          </p:cNvSpPr>
          <p:nvPr>
            <p:ph idx="1"/>
          </p:nvPr>
        </p:nvSpPr>
        <p:spPr/>
        <p:txBody>
          <a:bodyPr/>
          <a:lstStyle/>
          <a:p>
            <a:pPr algn="just"/>
            <a:r>
              <a:rPr lang="fr-FR" dirty="0"/>
              <a:t>Le Président de la République veille au respect de la Constitution. Il assure, </a:t>
            </a:r>
            <a:r>
              <a:rPr lang="fr-FR" b="1" dirty="0"/>
              <a:t>par son arbitrage</a:t>
            </a:r>
            <a:r>
              <a:rPr lang="fr-FR" dirty="0"/>
              <a:t>, le fonctionnement régulier des pouvoirs publics ainsi que la continuité de l'Etat.</a:t>
            </a:r>
          </a:p>
          <a:p>
            <a:pPr marL="0" indent="0" algn="just">
              <a:buNone/>
            </a:pPr>
            <a:endParaRPr lang="fr-FR" dirty="0"/>
          </a:p>
          <a:p>
            <a:pPr algn="just"/>
            <a:r>
              <a:rPr lang="fr-FR" dirty="0"/>
              <a:t>Il est le garant de l'indépendance nationale, de l'intégrité du territoire et du respect des traités.</a:t>
            </a:r>
          </a:p>
          <a:p>
            <a:endParaRPr lang="fr-FR" dirty="0"/>
          </a:p>
        </p:txBody>
      </p:sp>
    </p:spTree>
    <p:extLst>
      <p:ext uri="{BB962C8B-B14F-4D97-AF65-F5344CB8AC3E}">
        <p14:creationId xmlns:p14="http://schemas.microsoft.com/office/powerpoint/2010/main" val="1778630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3B1E2-949C-DC4B-9AA5-7C05CF89A438}"/>
              </a:ext>
            </a:extLst>
          </p:cNvPr>
          <p:cNvSpPr>
            <a:spLocks noGrp="1"/>
          </p:cNvSpPr>
          <p:nvPr>
            <p:ph type="title"/>
          </p:nvPr>
        </p:nvSpPr>
        <p:spPr/>
        <p:txBody>
          <a:bodyPr/>
          <a:lstStyle/>
          <a:p>
            <a:r>
              <a:rPr lang="fr-FR" dirty="0"/>
              <a:t>René Capitant (1958) </a:t>
            </a:r>
          </a:p>
        </p:txBody>
      </p:sp>
      <p:sp>
        <p:nvSpPr>
          <p:cNvPr id="3" name="Espace réservé du contenu 2">
            <a:extLst>
              <a:ext uri="{FF2B5EF4-FFF2-40B4-BE49-F238E27FC236}">
                <a16:creationId xmlns:a16="http://schemas.microsoft.com/office/drawing/2014/main" id="{7B518579-A771-7C48-99F1-0A1A4B46FD48}"/>
              </a:ext>
            </a:extLst>
          </p:cNvPr>
          <p:cNvSpPr>
            <a:spLocks noGrp="1"/>
          </p:cNvSpPr>
          <p:nvPr>
            <p:ph idx="1"/>
          </p:nvPr>
        </p:nvSpPr>
        <p:spPr/>
        <p:txBody>
          <a:bodyPr/>
          <a:lstStyle/>
          <a:p>
            <a:r>
              <a:rPr lang="fr-FR" dirty="0"/>
              <a:t>« l’idée d’arbitrage populaire a été remplacée par celle d’arbitrage du chef de l’Etat, mais de façon équivoque, car le Président de la république n’est pas chargé, comme le peuple, d’exprimer la volonté politique souveraine, mais seulement d’arbitrer le fonctionnement de la constitution ». </a:t>
            </a:r>
          </a:p>
        </p:txBody>
      </p:sp>
    </p:spTree>
    <p:extLst>
      <p:ext uri="{BB962C8B-B14F-4D97-AF65-F5344CB8AC3E}">
        <p14:creationId xmlns:p14="http://schemas.microsoft.com/office/powerpoint/2010/main" val="1528571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44C7F-9113-BF4F-A075-D893BBCB7FF0}"/>
              </a:ext>
            </a:extLst>
          </p:cNvPr>
          <p:cNvSpPr>
            <a:spLocks noGrp="1"/>
          </p:cNvSpPr>
          <p:nvPr>
            <p:ph type="title"/>
          </p:nvPr>
        </p:nvSpPr>
        <p:spPr/>
        <p:txBody>
          <a:bodyPr/>
          <a:lstStyle/>
          <a:p>
            <a:r>
              <a:rPr lang="fr-FR" dirty="0"/>
              <a:t>Guy Carcassonne: </a:t>
            </a:r>
          </a:p>
        </p:txBody>
      </p:sp>
      <p:sp>
        <p:nvSpPr>
          <p:cNvPr id="3" name="Espace réservé du contenu 2">
            <a:extLst>
              <a:ext uri="{FF2B5EF4-FFF2-40B4-BE49-F238E27FC236}">
                <a16:creationId xmlns:a16="http://schemas.microsoft.com/office/drawing/2014/main" id="{CB954362-EFFD-6D41-9029-A009323FE29E}"/>
              </a:ext>
            </a:extLst>
          </p:cNvPr>
          <p:cNvSpPr>
            <a:spLocks noGrp="1"/>
          </p:cNvSpPr>
          <p:nvPr>
            <p:ph idx="1"/>
          </p:nvPr>
        </p:nvSpPr>
        <p:spPr/>
        <p:txBody>
          <a:bodyPr/>
          <a:lstStyle/>
          <a:p>
            <a:r>
              <a:rPr lang="fr-FR" dirty="0"/>
              <a:t>le terme est un « non sens (...) une formule ambiguë, destinée à ne point trop effaroucher les nostalgiques du parlementarisme. En elle-même elle ne commande ni n’exclut rien. Elle est le pseudonyme d’un rapport de forces politiques » </a:t>
            </a:r>
          </a:p>
        </p:txBody>
      </p:sp>
    </p:spTree>
    <p:extLst>
      <p:ext uri="{BB962C8B-B14F-4D97-AF65-F5344CB8AC3E}">
        <p14:creationId xmlns:p14="http://schemas.microsoft.com/office/powerpoint/2010/main" val="1045100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9BEC5A-4E0E-5A45-BEB7-91651E71F375}"/>
              </a:ext>
            </a:extLst>
          </p:cNvPr>
          <p:cNvSpPr>
            <a:spLocks noGrp="1"/>
          </p:cNvSpPr>
          <p:nvPr>
            <p:ph type="title"/>
          </p:nvPr>
        </p:nvSpPr>
        <p:spPr/>
        <p:txBody>
          <a:bodyPr/>
          <a:lstStyle/>
          <a:p>
            <a:r>
              <a:rPr lang="fr-FR" u="sng" dirty="0">
                <a:hlinkClick r:id="rId2" tooltip="Article One of the United States Constitution">
                  <a:extLst>
                    <a:ext uri="{A12FA001-AC4F-418D-AE19-62706E023703}">
                      <ahyp:hlinkClr xmlns:ahyp="http://schemas.microsoft.com/office/drawing/2018/hyperlinkcolor" xmlns="" val="tx"/>
                    </a:ext>
                  </a:extLst>
                </a:hlinkClick>
              </a:rPr>
              <a:t>Article I</a:t>
            </a:r>
            <a:r>
              <a:rPr lang="fr-FR" u="sng" dirty="0"/>
              <a:t>, </a:t>
            </a:r>
            <a:r>
              <a:rPr lang="fr-FR" u="sng" dirty="0">
                <a:hlinkClick r:id="rId3" tooltip="Article One of the United States Constitution">
                  <a:extLst>
                    <a:ext uri="{A12FA001-AC4F-418D-AE19-62706E023703}">
                      <ahyp:hlinkClr xmlns:ahyp="http://schemas.microsoft.com/office/drawing/2018/hyperlinkcolor" xmlns="" val="tx"/>
                    </a:ext>
                  </a:extLst>
                </a:hlinkClick>
              </a:rPr>
              <a:t>Section 9</a:t>
            </a:r>
            <a:r>
              <a:rPr lang="fr-FR" u="sng" dirty="0"/>
              <a:t>, Clause 8 of the </a:t>
            </a:r>
            <a:r>
              <a:rPr lang="fr-FR" u="sng" dirty="0">
                <a:hlinkClick r:id="rId4" tooltip="United States Constitution">
                  <a:extLst>
                    <a:ext uri="{A12FA001-AC4F-418D-AE19-62706E023703}">
                      <ahyp:hlinkClr xmlns:ahyp="http://schemas.microsoft.com/office/drawing/2018/hyperlinkcolor" xmlns="" val="tx"/>
                    </a:ext>
                  </a:extLst>
                </a:hlinkClick>
              </a:rPr>
              <a:t>United States Constitution</a:t>
            </a:r>
            <a:endParaRPr lang="fr-FR" u="sng" dirty="0"/>
          </a:p>
        </p:txBody>
      </p:sp>
      <p:sp>
        <p:nvSpPr>
          <p:cNvPr id="3" name="Espace réservé du contenu 2">
            <a:extLst>
              <a:ext uri="{FF2B5EF4-FFF2-40B4-BE49-F238E27FC236}">
                <a16:creationId xmlns:a16="http://schemas.microsoft.com/office/drawing/2014/main" id="{CBBE9B57-52D1-434B-9B91-CDF72CFFE248}"/>
              </a:ext>
            </a:extLst>
          </p:cNvPr>
          <p:cNvSpPr>
            <a:spLocks noGrp="1"/>
          </p:cNvSpPr>
          <p:nvPr>
            <p:ph idx="1"/>
          </p:nvPr>
        </p:nvSpPr>
        <p:spPr/>
        <p:txBody>
          <a:bodyPr/>
          <a:lstStyle/>
          <a:p>
            <a:endParaRPr lang="fr-FR" dirty="0"/>
          </a:p>
          <a:p>
            <a:r>
              <a:rPr lang="fr-FR" dirty="0"/>
              <a:t>« no Person holding </a:t>
            </a:r>
            <a:r>
              <a:rPr lang="fr-FR" dirty="0" err="1"/>
              <a:t>any</a:t>
            </a:r>
            <a:r>
              <a:rPr lang="fr-FR" dirty="0"/>
              <a:t> Office of Profit or Trust </a:t>
            </a:r>
            <a:r>
              <a:rPr lang="fr-FR" dirty="0" err="1"/>
              <a:t>under</a:t>
            </a:r>
            <a:r>
              <a:rPr lang="fr-FR" dirty="0"/>
              <a:t> </a:t>
            </a:r>
            <a:r>
              <a:rPr lang="fr-FR" dirty="0" err="1"/>
              <a:t>them</a:t>
            </a:r>
            <a:r>
              <a:rPr lang="fr-FR" dirty="0"/>
              <a:t>, </a:t>
            </a:r>
            <a:r>
              <a:rPr lang="fr-FR" dirty="0" err="1"/>
              <a:t>shall</a:t>
            </a:r>
            <a:r>
              <a:rPr lang="fr-FR" dirty="0"/>
              <a:t>, </a:t>
            </a:r>
            <a:r>
              <a:rPr lang="fr-FR" dirty="0" err="1"/>
              <a:t>without</a:t>
            </a:r>
            <a:r>
              <a:rPr lang="fr-FR" dirty="0"/>
              <a:t> the Consent of the </a:t>
            </a:r>
            <a:r>
              <a:rPr lang="fr-FR" dirty="0" err="1"/>
              <a:t>Congress</a:t>
            </a:r>
            <a:r>
              <a:rPr lang="fr-FR" dirty="0"/>
              <a:t>, </a:t>
            </a:r>
            <a:r>
              <a:rPr lang="fr-FR" dirty="0" err="1"/>
              <a:t>accept</a:t>
            </a:r>
            <a:r>
              <a:rPr lang="fr-FR" dirty="0"/>
              <a:t> of </a:t>
            </a:r>
            <a:r>
              <a:rPr lang="fr-FR" dirty="0" err="1"/>
              <a:t>any</a:t>
            </a:r>
            <a:r>
              <a:rPr lang="fr-FR" dirty="0"/>
              <a:t> </a:t>
            </a:r>
            <a:r>
              <a:rPr lang="fr-FR" dirty="0" err="1"/>
              <a:t>present</a:t>
            </a:r>
            <a:r>
              <a:rPr lang="fr-FR" dirty="0"/>
              <a:t>, </a:t>
            </a:r>
            <a:r>
              <a:rPr lang="fr-FR" b="1" dirty="0"/>
              <a:t>Emolument</a:t>
            </a:r>
            <a:r>
              <a:rPr lang="fr-FR" dirty="0"/>
              <a:t>, Office, or </a:t>
            </a:r>
            <a:r>
              <a:rPr lang="fr-FR" dirty="0" err="1"/>
              <a:t>Title</a:t>
            </a:r>
            <a:r>
              <a:rPr lang="fr-FR" dirty="0"/>
              <a:t>, of </a:t>
            </a:r>
            <a:r>
              <a:rPr lang="fr-FR" dirty="0" err="1"/>
              <a:t>any</a:t>
            </a:r>
            <a:r>
              <a:rPr lang="fr-FR" dirty="0"/>
              <a:t> </a:t>
            </a:r>
            <a:r>
              <a:rPr lang="fr-FR" dirty="0" err="1"/>
              <a:t>kind</a:t>
            </a:r>
            <a:r>
              <a:rPr lang="fr-FR" dirty="0"/>
              <a:t> </a:t>
            </a:r>
            <a:r>
              <a:rPr lang="fr-FR" dirty="0" err="1"/>
              <a:t>whatever</a:t>
            </a:r>
            <a:r>
              <a:rPr lang="fr-FR" dirty="0"/>
              <a:t>, </a:t>
            </a:r>
            <a:r>
              <a:rPr lang="fr-FR" dirty="0" err="1"/>
              <a:t>from</a:t>
            </a:r>
            <a:r>
              <a:rPr lang="fr-FR" dirty="0"/>
              <a:t> </a:t>
            </a:r>
            <a:r>
              <a:rPr lang="fr-FR" dirty="0" err="1"/>
              <a:t>any</a:t>
            </a:r>
            <a:r>
              <a:rPr lang="fr-FR" dirty="0"/>
              <a:t> King, Prince, or </a:t>
            </a:r>
            <a:r>
              <a:rPr lang="fr-FR" dirty="0" err="1"/>
              <a:t>foreign</a:t>
            </a:r>
            <a:r>
              <a:rPr lang="fr-FR" dirty="0"/>
              <a:t> State ».</a:t>
            </a:r>
          </a:p>
        </p:txBody>
      </p:sp>
    </p:spTree>
    <p:extLst>
      <p:ext uri="{BB962C8B-B14F-4D97-AF65-F5344CB8AC3E}">
        <p14:creationId xmlns:p14="http://schemas.microsoft.com/office/powerpoint/2010/main" val="3084184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791C3E-CC50-2F48-BB26-5924D70D596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15B1368-95F6-354C-B48F-4E4A60EFB909}"/>
              </a:ext>
            </a:extLst>
          </p:cNvPr>
          <p:cNvSpPr>
            <a:spLocks noGrp="1"/>
          </p:cNvSpPr>
          <p:nvPr>
            <p:ph idx="1"/>
          </p:nvPr>
        </p:nvSpPr>
        <p:spPr/>
        <p:txBody>
          <a:bodyPr/>
          <a:lstStyle/>
          <a:p>
            <a:r>
              <a:rPr lang="fr-FR" i="1" dirty="0"/>
              <a:t>Love v Commonwealth of </a:t>
            </a:r>
            <a:r>
              <a:rPr lang="fr-FR" i="1" dirty="0" err="1"/>
              <a:t>Australia</a:t>
            </a:r>
            <a:r>
              <a:rPr lang="fr-FR" i="1" dirty="0"/>
              <a:t/>
            </a:r>
            <a:br>
              <a:rPr lang="fr-FR" i="1" dirty="0"/>
            </a:br>
            <a:r>
              <a:rPr lang="fr-FR" i="1" dirty="0" err="1"/>
              <a:t>Thoms</a:t>
            </a:r>
            <a:r>
              <a:rPr lang="fr-FR" i="1" dirty="0"/>
              <a:t> v Commonwealth of </a:t>
            </a:r>
            <a:r>
              <a:rPr lang="fr-FR" i="1" dirty="0" err="1"/>
              <a:t>Australia</a:t>
            </a:r>
            <a:r>
              <a:rPr lang="fr-FR" i="1" dirty="0"/>
              <a:t> </a:t>
            </a:r>
            <a:r>
              <a:rPr lang="fr-FR" dirty="0"/>
              <a:t>[2020] HCA 3</a:t>
            </a:r>
            <a:br>
              <a:rPr lang="fr-FR" dirty="0"/>
            </a:br>
            <a:r>
              <a:rPr lang="fr-FR" i="1" dirty="0"/>
              <a:t>Date of </a:t>
            </a:r>
            <a:r>
              <a:rPr lang="fr-FR" i="1" dirty="0" err="1"/>
              <a:t>Hearing</a:t>
            </a:r>
            <a:r>
              <a:rPr lang="fr-FR" i="1" dirty="0"/>
              <a:t>: 8 May 2019 &amp; 5 </a:t>
            </a:r>
            <a:r>
              <a:rPr lang="fr-FR" i="1" dirty="0" err="1"/>
              <a:t>December</a:t>
            </a:r>
            <a:r>
              <a:rPr lang="fr-FR" i="1" dirty="0"/>
              <a:t> 2019 Date of </a:t>
            </a:r>
            <a:r>
              <a:rPr lang="fr-FR" i="1" dirty="0" err="1"/>
              <a:t>Judgment</a:t>
            </a:r>
            <a:r>
              <a:rPr lang="fr-FR" i="1" dirty="0"/>
              <a:t>: 11 </a:t>
            </a:r>
            <a:r>
              <a:rPr lang="fr-FR" i="1" dirty="0" err="1"/>
              <a:t>February</a:t>
            </a:r>
            <a:r>
              <a:rPr lang="fr-FR" i="1" dirty="0"/>
              <a:t> 2020 </a:t>
            </a:r>
            <a:r>
              <a:rPr lang="fr-FR" dirty="0"/>
              <a:t>B43/2018 &amp; B64/2018 </a:t>
            </a:r>
          </a:p>
          <a:p>
            <a:endParaRPr lang="fr-FR" dirty="0"/>
          </a:p>
        </p:txBody>
      </p:sp>
    </p:spTree>
    <p:extLst>
      <p:ext uri="{BB962C8B-B14F-4D97-AF65-F5344CB8AC3E}">
        <p14:creationId xmlns:p14="http://schemas.microsoft.com/office/powerpoint/2010/main" val="4015056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786E77-FB80-BC4D-895A-E55FC30B50D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9F33FAA-EACD-534A-8C96-6993E0839698}"/>
              </a:ext>
            </a:extLst>
          </p:cNvPr>
          <p:cNvSpPr>
            <a:spLocks noGrp="1"/>
          </p:cNvSpPr>
          <p:nvPr>
            <p:ph idx="1"/>
          </p:nvPr>
        </p:nvSpPr>
        <p:spPr/>
        <p:txBody>
          <a:bodyPr/>
          <a:lstStyle/>
          <a:p>
            <a:r>
              <a:rPr lang="fr-FR" dirty="0" err="1"/>
              <a:t>Edelman</a:t>
            </a:r>
            <a:r>
              <a:rPr lang="fr-FR" dirty="0"/>
              <a:t> J: </a:t>
            </a:r>
          </a:p>
        </p:txBody>
      </p:sp>
      <p:sp>
        <p:nvSpPr>
          <p:cNvPr id="4" name="Rectangle 3">
            <a:extLst>
              <a:ext uri="{FF2B5EF4-FFF2-40B4-BE49-F238E27FC236}">
                <a16:creationId xmlns:a16="http://schemas.microsoft.com/office/drawing/2014/main" id="{6BB5EB65-CBB5-5944-A9DC-E720FB567604}"/>
              </a:ext>
            </a:extLst>
          </p:cNvPr>
          <p:cNvSpPr/>
          <p:nvPr/>
        </p:nvSpPr>
        <p:spPr>
          <a:xfrm>
            <a:off x="1536700" y="2574836"/>
            <a:ext cx="9118600" cy="2246769"/>
          </a:xfrm>
          <a:prstGeom prst="rect">
            <a:avLst/>
          </a:prstGeom>
        </p:spPr>
        <p:txBody>
          <a:bodyPr wrap="square">
            <a:spAutoFit/>
          </a:bodyPr>
          <a:lstStyle/>
          <a:p>
            <a:r>
              <a:rPr lang="fr-FR" sz="2800" dirty="0" err="1">
                <a:latin typeface="TimesNewRomanPSMT" panose="02020603050405020304" pitchFamily="18" charset="0"/>
              </a:rPr>
              <a:t>whether</a:t>
            </a:r>
            <a:r>
              <a:rPr lang="fr-FR" sz="2800" dirty="0">
                <a:latin typeface="TimesNewRomanPSMT" panose="02020603050405020304" pitchFamily="18" charset="0"/>
              </a:rPr>
              <a:t> an </a:t>
            </a:r>
            <a:r>
              <a:rPr lang="fr-FR" sz="2800" dirty="0" err="1">
                <a:latin typeface="TimesNewRomanPSMT" panose="02020603050405020304" pitchFamily="18" charset="0"/>
              </a:rPr>
              <a:t>Aboriginal</a:t>
            </a:r>
            <a:r>
              <a:rPr lang="fr-FR" sz="2800" dirty="0">
                <a:latin typeface="TimesNewRomanPSMT" panose="02020603050405020304" pitchFamily="18" charset="0"/>
              </a:rPr>
              <a:t> </a:t>
            </a:r>
            <a:r>
              <a:rPr lang="fr-FR" sz="2800" dirty="0" err="1">
                <a:latin typeface="TimesNewRomanPSMT" panose="02020603050405020304" pitchFamily="18" charset="0"/>
              </a:rPr>
              <a:t>person</a:t>
            </a:r>
            <a:r>
              <a:rPr lang="fr-FR" sz="2800" dirty="0">
                <a:latin typeface="TimesNewRomanPSMT" panose="02020603050405020304" pitchFamily="18" charset="0"/>
              </a:rPr>
              <a:t>, </a:t>
            </a:r>
            <a:r>
              <a:rPr lang="fr-FR" sz="2800" dirty="0" err="1">
                <a:latin typeface="TimesNewRomanPSMT" panose="02020603050405020304" pitchFamily="18" charset="0"/>
              </a:rPr>
              <a:t>identifying</a:t>
            </a:r>
            <a:r>
              <a:rPr lang="fr-FR" sz="2800" dirty="0">
                <a:latin typeface="TimesNewRomanPSMT" panose="02020603050405020304" pitchFamily="18" charset="0"/>
              </a:rPr>
              <a:t> and </a:t>
            </a:r>
            <a:r>
              <a:rPr lang="fr-FR" sz="2800" dirty="0" err="1">
                <a:latin typeface="TimesNewRomanPSMT" panose="02020603050405020304" pitchFamily="18" charset="0"/>
              </a:rPr>
              <a:t>accepted</a:t>
            </a:r>
            <a:r>
              <a:rPr lang="fr-FR" sz="2800" dirty="0">
                <a:latin typeface="TimesNewRomanPSMT" panose="02020603050405020304" pitchFamily="18" charset="0"/>
              </a:rPr>
              <a:t> by </a:t>
            </a:r>
            <a:r>
              <a:rPr lang="fr-FR" sz="2800" dirty="0" err="1">
                <a:latin typeface="TimesNewRomanPSMT" panose="02020603050405020304" pitchFamily="18" charset="0"/>
              </a:rPr>
              <a:t>their</a:t>
            </a:r>
            <a:r>
              <a:rPr lang="fr-FR" sz="2800" dirty="0">
                <a:latin typeface="TimesNewRomanPSMT" panose="02020603050405020304" pitchFamily="18" charset="0"/>
              </a:rPr>
              <a:t> </a:t>
            </a:r>
            <a:r>
              <a:rPr lang="fr-FR" sz="2800" dirty="0" err="1">
                <a:latin typeface="TimesNewRomanPSMT" panose="02020603050405020304" pitchFamily="18" charset="0"/>
              </a:rPr>
              <a:t>community</a:t>
            </a:r>
            <a:r>
              <a:rPr lang="fr-FR" sz="2800" dirty="0">
                <a:latin typeface="TimesNewRomanPSMT" panose="02020603050405020304" pitchFamily="18" charset="0"/>
              </a:rPr>
              <a:t> as </a:t>
            </a:r>
            <a:r>
              <a:rPr lang="fr-FR" sz="2800" dirty="0" err="1">
                <a:latin typeface="TimesNewRomanPSMT" panose="02020603050405020304" pitchFamily="18" charset="0"/>
              </a:rPr>
              <a:t>such</a:t>
            </a:r>
            <a:r>
              <a:rPr lang="fr-FR" sz="2800" dirty="0">
                <a:latin typeface="TimesNewRomanPSMT" panose="02020603050405020304" pitchFamily="18" charset="0"/>
              </a:rPr>
              <a:t>, </a:t>
            </a:r>
            <a:r>
              <a:rPr lang="fr-FR" sz="2800" dirty="0" err="1">
                <a:latin typeface="TimesNewRomanPSMT" panose="02020603050405020304" pitchFamily="18" charset="0"/>
              </a:rPr>
              <a:t>with</a:t>
            </a:r>
            <a:r>
              <a:rPr lang="fr-FR" sz="2800" dirty="0">
                <a:latin typeface="TimesNewRomanPSMT" panose="02020603050405020304" pitchFamily="18" charset="0"/>
              </a:rPr>
              <a:t> a </a:t>
            </a:r>
            <a:r>
              <a:rPr lang="fr-FR" sz="2800" dirty="0" err="1">
                <a:latin typeface="TimesNewRomanPSMT" panose="02020603050405020304" pitchFamily="18" charset="0"/>
              </a:rPr>
              <a:t>genealogy</a:t>
            </a:r>
            <a:r>
              <a:rPr lang="fr-FR" sz="2800" dirty="0">
                <a:latin typeface="TimesNewRomanPSMT" panose="02020603050405020304" pitchFamily="18" charset="0"/>
              </a:rPr>
              <a:t> </a:t>
            </a:r>
            <a:r>
              <a:rPr lang="fr-FR" sz="2800" dirty="0" err="1">
                <a:latin typeface="TimesNewRomanPSMT" panose="02020603050405020304" pitchFamily="18" charset="0"/>
              </a:rPr>
              <a:t>tied</a:t>
            </a:r>
            <a:r>
              <a:rPr lang="fr-FR" sz="2800" dirty="0">
                <a:latin typeface="TimesNewRomanPSMT" panose="02020603050405020304" pitchFamily="18" charset="0"/>
              </a:rPr>
              <a:t> to the </a:t>
            </a:r>
            <a:r>
              <a:rPr lang="fr-FR" sz="2800" dirty="0" err="1">
                <a:latin typeface="TimesNewRomanPSMT" panose="02020603050405020304" pitchFamily="18" charset="0"/>
              </a:rPr>
              <a:t>Australian</a:t>
            </a:r>
            <a:r>
              <a:rPr lang="fr-FR" sz="2800" dirty="0">
                <a:latin typeface="TimesNewRomanPSMT" panose="02020603050405020304" pitchFamily="18" charset="0"/>
              </a:rPr>
              <a:t> land for </a:t>
            </a:r>
            <a:r>
              <a:rPr lang="fr-FR" sz="2800" dirty="0" err="1">
                <a:latin typeface="TimesNewRomanPSMT" panose="02020603050405020304" pitchFamily="18" charset="0"/>
              </a:rPr>
              <a:t>tens</a:t>
            </a:r>
            <a:r>
              <a:rPr lang="fr-FR" sz="2800" dirty="0">
                <a:latin typeface="TimesNewRomanPSMT" panose="02020603050405020304" pitchFamily="18" charset="0"/>
              </a:rPr>
              <a:t> of </a:t>
            </a:r>
            <a:r>
              <a:rPr lang="fr-FR" sz="2800" dirty="0" err="1">
                <a:latin typeface="TimesNewRomanPSMT" panose="02020603050405020304" pitchFamily="18" charset="0"/>
              </a:rPr>
              <a:t>thousands</a:t>
            </a:r>
            <a:r>
              <a:rPr lang="fr-FR" sz="2800" dirty="0">
                <a:latin typeface="TimesNewRomanPSMT" panose="02020603050405020304" pitchFamily="18" charset="0"/>
              </a:rPr>
              <a:t> of </a:t>
            </a:r>
            <a:r>
              <a:rPr lang="fr-FR" sz="2800" dirty="0" err="1">
                <a:latin typeface="TimesNewRomanPSMT" panose="02020603050405020304" pitchFamily="18" charset="0"/>
              </a:rPr>
              <a:t>years</a:t>
            </a:r>
            <a:r>
              <a:rPr lang="fr-FR" sz="2800" dirty="0">
                <a:latin typeface="TimesNewRomanPSMT" panose="02020603050405020304" pitchFamily="18" charset="0"/>
              </a:rPr>
              <a:t>, </a:t>
            </a:r>
            <a:r>
              <a:rPr lang="fr-FR" sz="2800" dirty="0" err="1">
                <a:latin typeface="TimesNewRomanPSMT" panose="02020603050405020304" pitchFamily="18" charset="0"/>
              </a:rPr>
              <a:t>is</a:t>
            </a:r>
            <a:r>
              <a:rPr lang="fr-FR" sz="2800" dirty="0">
                <a:latin typeface="TimesNewRomanPSMT" panose="02020603050405020304" pitchFamily="18" charset="0"/>
              </a:rPr>
              <a:t> an "</a:t>
            </a:r>
            <a:r>
              <a:rPr lang="fr-FR" sz="2800" dirty="0" err="1">
                <a:latin typeface="TimesNewRomanPSMT" panose="02020603050405020304" pitchFamily="18" charset="0"/>
              </a:rPr>
              <a:t>alien</a:t>
            </a:r>
            <a:r>
              <a:rPr lang="fr-FR" sz="2800" dirty="0">
                <a:latin typeface="TimesNewRomanPSMT" panose="02020603050405020304" pitchFamily="18" charset="0"/>
              </a:rPr>
              <a:t>" in </a:t>
            </a:r>
            <a:r>
              <a:rPr lang="fr-FR" sz="2800" dirty="0" err="1">
                <a:latin typeface="TimesNewRomanPSMT" panose="02020603050405020304" pitchFamily="18" charset="0"/>
              </a:rPr>
              <a:t>Australia</a:t>
            </a:r>
            <a:r>
              <a:rPr lang="fr-FR" sz="2800" dirty="0">
                <a:latin typeface="TimesNewRomanPSMT" panose="02020603050405020304" pitchFamily="18" charset="0"/>
              </a:rPr>
              <a:t> </a:t>
            </a:r>
            <a:r>
              <a:rPr lang="fr-FR" sz="2800" dirty="0" err="1">
                <a:latin typeface="TimesNewRomanPSMT" panose="02020603050405020304" pitchFamily="18" charset="0"/>
              </a:rPr>
              <a:t>within</a:t>
            </a:r>
            <a:r>
              <a:rPr lang="fr-FR" sz="2800" dirty="0">
                <a:latin typeface="TimesNewRomanPSMT" panose="02020603050405020304" pitchFamily="18" charset="0"/>
              </a:rPr>
              <a:t> the application of s 51(xix) of the </a:t>
            </a:r>
            <a:r>
              <a:rPr lang="fr-FR" sz="2800" i="1" dirty="0">
                <a:latin typeface="TimesNewRomanPS"/>
              </a:rPr>
              <a:t>Constitution </a:t>
            </a:r>
            <a:endParaRPr lang="fr-FR" sz="2800" dirty="0"/>
          </a:p>
        </p:txBody>
      </p:sp>
    </p:spTree>
    <p:extLst>
      <p:ext uri="{BB962C8B-B14F-4D97-AF65-F5344CB8AC3E}">
        <p14:creationId xmlns:p14="http://schemas.microsoft.com/office/powerpoint/2010/main" val="700867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C48633-5445-5142-A626-4957F980796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7AECEA4-A254-C64F-B123-69A50C16E97F}"/>
              </a:ext>
            </a:extLst>
          </p:cNvPr>
          <p:cNvSpPr>
            <a:spLocks noGrp="1"/>
          </p:cNvSpPr>
          <p:nvPr>
            <p:ph idx="1"/>
          </p:nvPr>
        </p:nvSpPr>
        <p:spPr/>
        <p:txBody>
          <a:bodyPr/>
          <a:lstStyle/>
          <a:p>
            <a:r>
              <a:rPr lang="fr-FR" dirty="0"/>
              <a:t>To </a:t>
            </a:r>
            <a:r>
              <a:rPr lang="fr-FR" dirty="0" err="1"/>
              <a:t>accept</a:t>
            </a:r>
            <a:r>
              <a:rPr lang="fr-FR" dirty="0"/>
              <a:t> </a:t>
            </a:r>
            <a:r>
              <a:rPr lang="fr-FR" dirty="0" err="1"/>
              <a:t>that</a:t>
            </a:r>
            <a:r>
              <a:rPr lang="fr-FR" dirty="0"/>
              <a:t> the application of "</a:t>
            </a:r>
            <a:r>
              <a:rPr lang="fr-FR" dirty="0" err="1"/>
              <a:t>alien</a:t>
            </a:r>
            <a:r>
              <a:rPr lang="fr-FR" dirty="0"/>
              <a:t>" </a:t>
            </a:r>
            <a:r>
              <a:rPr lang="fr-FR" dirty="0" err="1"/>
              <a:t>can</a:t>
            </a:r>
            <a:r>
              <a:rPr lang="fr-FR" dirty="0"/>
              <a:t> change over time </a:t>
            </a:r>
            <a:r>
              <a:rPr lang="fr-FR" dirty="0" err="1"/>
              <a:t>does</a:t>
            </a:r>
            <a:r>
              <a:rPr lang="fr-FR" dirty="0"/>
              <a:t> not </a:t>
            </a:r>
            <a:r>
              <a:rPr lang="fr-FR" dirty="0" err="1"/>
              <a:t>mean</a:t>
            </a:r>
            <a:r>
              <a:rPr lang="fr-FR" dirty="0"/>
              <a:t> </a:t>
            </a:r>
            <a:r>
              <a:rPr lang="fr-FR" dirty="0" err="1"/>
              <a:t>that</a:t>
            </a:r>
            <a:r>
              <a:rPr lang="fr-FR" dirty="0"/>
              <a:t> the </a:t>
            </a:r>
            <a:r>
              <a:rPr lang="fr-FR" dirty="0" err="1"/>
              <a:t>word</a:t>
            </a:r>
            <a:r>
              <a:rPr lang="fr-FR" dirty="0"/>
              <a:t> has no essential </a:t>
            </a:r>
            <a:r>
              <a:rPr lang="fr-FR" dirty="0" err="1"/>
              <a:t>meaning</a:t>
            </a:r>
            <a:r>
              <a:rPr lang="fr-FR" b="1" dirty="0"/>
              <a:t>. The </a:t>
            </a:r>
            <a:r>
              <a:rPr lang="fr-FR" b="1" i="1" dirty="0"/>
              <a:t>Constitution </a:t>
            </a:r>
            <a:r>
              <a:rPr lang="fr-FR" b="1" dirty="0" err="1"/>
              <a:t>is</a:t>
            </a:r>
            <a:r>
              <a:rPr lang="fr-FR" b="1" dirty="0"/>
              <a:t> not </a:t>
            </a:r>
            <a:r>
              <a:rPr lang="fr-FR" b="1" dirty="0" err="1"/>
              <a:t>merely</a:t>
            </a:r>
            <a:r>
              <a:rPr lang="fr-FR" b="1" dirty="0"/>
              <a:t> a </a:t>
            </a:r>
            <a:r>
              <a:rPr lang="fr-FR" b="1" dirty="0" err="1"/>
              <a:t>jumble</a:t>
            </a:r>
            <a:r>
              <a:rPr lang="fr-FR" b="1" dirty="0"/>
              <a:t> of </a:t>
            </a:r>
            <a:r>
              <a:rPr lang="fr-FR" b="1" dirty="0" err="1"/>
              <a:t>letters</a:t>
            </a:r>
            <a:r>
              <a:rPr lang="fr-FR" b="1" dirty="0"/>
              <a:t> capable of </a:t>
            </a:r>
            <a:r>
              <a:rPr lang="fr-FR" b="1" dirty="0" err="1"/>
              <a:t>being</a:t>
            </a:r>
            <a:r>
              <a:rPr lang="fr-FR" b="1" dirty="0"/>
              <a:t> </a:t>
            </a:r>
            <a:r>
              <a:rPr lang="fr-FR" b="1" dirty="0" err="1"/>
              <a:t>given</a:t>
            </a:r>
            <a:r>
              <a:rPr lang="fr-FR" b="1" dirty="0"/>
              <a:t> </a:t>
            </a:r>
            <a:r>
              <a:rPr lang="fr-FR" b="1" dirty="0" err="1"/>
              <a:t>entirely</a:t>
            </a:r>
            <a:r>
              <a:rPr lang="fr-FR" b="1" dirty="0"/>
              <a:t> new essential content at </a:t>
            </a:r>
            <a:r>
              <a:rPr lang="fr-FR" b="1" dirty="0" err="1"/>
              <a:t>different</a:t>
            </a:r>
            <a:r>
              <a:rPr lang="fr-FR" b="1" dirty="0"/>
              <a:t> times </a:t>
            </a:r>
            <a:r>
              <a:rPr lang="fr-FR" b="1" dirty="0" err="1"/>
              <a:t>like</a:t>
            </a:r>
            <a:r>
              <a:rPr lang="fr-FR" b="1" dirty="0"/>
              <a:t> alphabet </a:t>
            </a:r>
            <a:r>
              <a:rPr lang="fr-FR" b="1" dirty="0" err="1"/>
              <a:t>soup</a:t>
            </a:r>
            <a:r>
              <a:rPr lang="fr-FR" dirty="0"/>
              <a:t>. </a:t>
            </a:r>
            <a:r>
              <a:rPr lang="fr-FR" b="1" dirty="0"/>
              <a:t>The essential </a:t>
            </a:r>
            <a:r>
              <a:rPr lang="fr-FR" b="1" dirty="0" err="1"/>
              <a:t>meaning</a:t>
            </a:r>
            <a:r>
              <a:rPr lang="fr-FR" b="1" dirty="0"/>
              <a:t>, or "prime essential", </a:t>
            </a:r>
            <a:r>
              <a:rPr lang="fr-FR" b="1" dirty="0" err="1"/>
              <a:t>is</a:t>
            </a:r>
            <a:r>
              <a:rPr lang="fr-FR" b="1" dirty="0"/>
              <a:t> the "</a:t>
            </a:r>
            <a:r>
              <a:rPr lang="fr-FR" b="1" dirty="0" err="1"/>
              <a:t>limit</a:t>
            </a:r>
            <a:r>
              <a:rPr lang="fr-FR" b="1" dirty="0"/>
              <a:t> ... </a:t>
            </a:r>
            <a:r>
              <a:rPr lang="fr-FR" b="1" dirty="0" err="1"/>
              <a:t>fixed</a:t>
            </a:r>
            <a:r>
              <a:rPr lang="fr-FR" b="1" dirty="0"/>
              <a:t> </a:t>
            </a:r>
          </a:p>
          <a:p>
            <a:r>
              <a:rPr lang="fr-FR" b="1" dirty="0" err="1"/>
              <a:t>beyond</a:t>
            </a:r>
            <a:r>
              <a:rPr lang="fr-FR" b="1" dirty="0"/>
              <a:t> </a:t>
            </a:r>
            <a:r>
              <a:rPr lang="fr-FR" b="1" dirty="0" err="1"/>
              <a:t>legislative</a:t>
            </a:r>
            <a:r>
              <a:rPr lang="fr-FR" b="1" dirty="0"/>
              <a:t> control</a:t>
            </a:r>
            <a:r>
              <a:rPr lang="fr-FR" dirty="0"/>
              <a:t>"</a:t>
            </a:r>
            <a:r>
              <a:rPr lang="fr-FR" b="1" dirty="0"/>
              <a:t>571</a:t>
            </a:r>
            <a:r>
              <a:rPr lang="fr-FR" dirty="0"/>
              <a:t>. Putting to one </a:t>
            </a:r>
            <a:r>
              <a:rPr lang="fr-FR" dirty="0" err="1"/>
              <a:t>side</a:t>
            </a:r>
            <a:r>
              <a:rPr lang="fr-FR" dirty="0"/>
              <a:t> the </a:t>
            </a:r>
            <a:r>
              <a:rPr lang="fr-FR" dirty="0" err="1"/>
              <a:t>effect</a:t>
            </a:r>
            <a:r>
              <a:rPr lang="fr-FR" dirty="0"/>
              <a:t> of </a:t>
            </a:r>
            <a:r>
              <a:rPr lang="fr-FR" dirty="0" err="1"/>
              <a:t>precedent</a:t>
            </a:r>
            <a:r>
              <a:rPr lang="fr-FR" dirty="0"/>
              <a:t>, the essential </a:t>
            </a:r>
            <a:r>
              <a:rPr lang="fr-FR" dirty="0" err="1"/>
              <a:t>meaning</a:t>
            </a:r>
            <a:r>
              <a:rPr lang="fr-FR" dirty="0"/>
              <a:t> of the </a:t>
            </a:r>
            <a:r>
              <a:rPr lang="fr-FR" dirty="0" err="1"/>
              <a:t>words</a:t>
            </a:r>
            <a:r>
              <a:rPr lang="fr-FR" dirty="0"/>
              <a:t> of the </a:t>
            </a:r>
            <a:r>
              <a:rPr lang="fr-FR" i="1" dirty="0"/>
              <a:t>Constitution</a:t>
            </a:r>
            <a:r>
              <a:rPr lang="fr-FR" dirty="0"/>
              <a:t>, </a:t>
            </a:r>
            <a:r>
              <a:rPr lang="fr-FR" dirty="0" err="1"/>
              <a:t>which</a:t>
            </a:r>
            <a:r>
              <a:rPr lang="fr-FR" dirty="0"/>
              <a:t> </a:t>
            </a:r>
            <a:r>
              <a:rPr lang="fr-FR" dirty="0" err="1"/>
              <a:t>instantiates</a:t>
            </a:r>
            <a:r>
              <a:rPr lang="fr-FR" dirty="0"/>
              <a:t> </a:t>
            </a:r>
            <a:r>
              <a:rPr lang="fr-FR" dirty="0" err="1"/>
              <a:t>their</a:t>
            </a:r>
            <a:r>
              <a:rPr lang="fr-FR" dirty="0"/>
              <a:t> </a:t>
            </a:r>
            <a:r>
              <a:rPr lang="fr-FR" dirty="0" err="1"/>
              <a:t>purpose</a:t>
            </a:r>
            <a:r>
              <a:rPr lang="fr-FR" dirty="0"/>
              <a:t>, </a:t>
            </a:r>
            <a:r>
              <a:rPr lang="fr-FR" b="1" dirty="0" err="1"/>
              <a:t>cannot</a:t>
            </a:r>
            <a:r>
              <a:rPr lang="fr-FR" b="1" dirty="0"/>
              <a:t> change. </a:t>
            </a:r>
            <a:r>
              <a:rPr lang="fr-FR" b="1" dirty="0" err="1"/>
              <a:t>However</a:t>
            </a:r>
            <a:r>
              <a:rPr lang="fr-FR" b="1" dirty="0"/>
              <a:t>, </a:t>
            </a:r>
            <a:r>
              <a:rPr lang="fr-FR" b="1" dirty="0" err="1"/>
              <a:t>although</a:t>
            </a:r>
            <a:r>
              <a:rPr lang="fr-FR" b="1" dirty="0"/>
              <a:t> the </a:t>
            </a:r>
            <a:r>
              <a:rPr lang="fr-FR" b="1" i="1" dirty="0"/>
              <a:t>Constitution </a:t>
            </a:r>
            <a:r>
              <a:rPr lang="fr-FR" b="1" dirty="0" err="1"/>
              <a:t>was</a:t>
            </a:r>
            <a:r>
              <a:rPr lang="fr-FR" b="1" dirty="0"/>
              <a:t> </a:t>
            </a:r>
            <a:r>
              <a:rPr lang="fr-FR" b="1" dirty="0" err="1"/>
              <a:t>intended</a:t>
            </a:r>
            <a:r>
              <a:rPr lang="fr-FR" b="1" dirty="0"/>
              <a:t> to </a:t>
            </a:r>
            <a:r>
              <a:rPr lang="fr-FR" b="1" dirty="0" err="1"/>
              <a:t>be</a:t>
            </a:r>
            <a:r>
              <a:rPr lang="fr-FR" b="1" dirty="0"/>
              <a:t> </a:t>
            </a:r>
            <a:r>
              <a:rPr lang="fr-FR" b="1" dirty="0" err="1"/>
              <a:t>enduring</a:t>
            </a:r>
            <a:r>
              <a:rPr lang="fr-FR" b="1" dirty="0"/>
              <a:t> </a:t>
            </a:r>
            <a:r>
              <a:rPr lang="fr-FR" b="1" dirty="0" err="1"/>
              <a:t>it</a:t>
            </a:r>
            <a:r>
              <a:rPr lang="fr-FR" b="1" dirty="0"/>
              <a:t> </a:t>
            </a:r>
            <a:r>
              <a:rPr lang="fr-FR" b="1" dirty="0" err="1"/>
              <a:t>was</a:t>
            </a:r>
            <a:r>
              <a:rPr lang="fr-FR" b="1" dirty="0"/>
              <a:t> </a:t>
            </a:r>
            <a:r>
              <a:rPr lang="fr-FR" b="1" dirty="0" err="1"/>
              <a:t>also</a:t>
            </a:r>
            <a:r>
              <a:rPr lang="fr-FR" b="1" dirty="0"/>
              <a:t> </a:t>
            </a:r>
            <a:r>
              <a:rPr lang="fr-FR" b="1" dirty="0" err="1"/>
              <a:t>intended</a:t>
            </a:r>
            <a:r>
              <a:rPr lang="fr-FR" b="1" dirty="0"/>
              <a:t> to </a:t>
            </a:r>
            <a:r>
              <a:rPr lang="fr-FR" b="1" dirty="0" err="1"/>
              <a:t>be</a:t>
            </a:r>
            <a:r>
              <a:rPr lang="fr-FR" b="1" dirty="0"/>
              <a:t> flexible. </a:t>
            </a:r>
          </a:p>
          <a:p>
            <a:endParaRPr lang="fr-FR" dirty="0"/>
          </a:p>
        </p:txBody>
      </p:sp>
    </p:spTree>
    <p:extLst>
      <p:ext uri="{BB962C8B-B14F-4D97-AF65-F5344CB8AC3E}">
        <p14:creationId xmlns:p14="http://schemas.microsoft.com/office/powerpoint/2010/main" val="20952947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FE578-7410-FE4D-B955-D16C26460274}"/>
              </a:ext>
            </a:extLst>
          </p:cNvPr>
          <p:cNvSpPr>
            <a:spLocks noGrp="1"/>
          </p:cNvSpPr>
          <p:nvPr>
            <p:ph type="title"/>
          </p:nvPr>
        </p:nvSpPr>
        <p:spPr/>
        <p:txBody>
          <a:bodyPr/>
          <a:lstStyle/>
          <a:p>
            <a:r>
              <a:rPr lang="fr-FR" dirty="0"/>
              <a:t>Ressources &amp; lacunes : article 1er code civil suisse de 1907 </a:t>
            </a:r>
          </a:p>
        </p:txBody>
      </p:sp>
      <p:sp>
        <p:nvSpPr>
          <p:cNvPr id="3" name="Espace réservé du contenu 2">
            <a:extLst>
              <a:ext uri="{FF2B5EF4-FFF2-40B4-BE49-F238E27FC236}">
                <a16:creationId xmlns:a16="http://schemas.microsoft.com/office/drawing/2014/main" id="{768E9A4A-AC2D-8849-9FCF-7E415E667CDC}"/>
              </a:ext>
            </a:extLst>
          </p:cNvPr>
          <p:cNvSpPr>
            <a:spLocks noGrp="1"/>
          </p:cNvSpPr>
          <p:nvPr>
            <p:ph idx="1"/>
          </p:nvPr>
        </p:nvSpPr>
        <p:spPr/>
        <p:txBody>
          <a:bodyPr/>
          <a:lstStyle/>
          <a:p>
            <a:pPr algn="just"/>
            <a:r>
              <a:rPr lang="fr-FR" dirty="0"/>
              <a:t>La loi régit toutes les matières auxquelles se rapportent la lettre ou l’esprit de l’une de ses dispositions.</a:t>
            </a:r>
          </a:p>
          <a:p>
            <a:pPr marL="0" indent="0" algn="just">
              <a:buNone/>
            </a:pPr>
            <a:endParaRPr lang="fr-FR" dirty="0"/>
          </a:p>
          <a:p>
            <a:pPr algn="just"/>
            <a:r>
              <a:rPr lang="fr-FR" dirty="0"/>
              <a:t>A défaut d’une disposition légale applicable, le juge prononce selon le droit coutumier et, à défaut d’une coutume, selon les règles qu’il établirait s’il avait à faire acte de législateur.</a:t>
            </a:r>
          </a:p>
          <a:p>
            <a:pPr marL="0" indent="0" algn="just">
              <a:buNone/>
            </a:pPr>
            <a:endParaRPr lang="fr-FR" dirty="0"/>
          </a:p>
          <a:p>
            <a:pPr algn="just"/>
            <a:r>
              <a:rPr lang="fr-FR" dirty="0"/>
              <a:t>Il s’inspire des solutions consacrées par la doctrine et la jurisprudence.</a:t>
            </a:r>
          </a:p>
        </p:txBody>
      </p:sp>
    </p:spTree>
    <p:extLst>
      <p:ext uri="{BB962C8B-B14F-4D97-AF65-F5344CB8AC3E}">
        <p14:creationId xmlns:p14="http://schemas.microsoft.com/office/powerpoint/2010/main" val="350647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D26FA-8165-2C4F-96E6-7D4659295B42}"/>
              </a:ext>
            </a:extLst>
          </p:cNvPr>
          <p:cNvSpPr>
            <a:spLocks noGrp="1"/>
          </p:cNvSpPr>
          <p:nvPr>
            <p:ph type="title"/>
          </p:nvPr>
        </p:nvSpPr>
        <p:spPr/>
        <p:txBody>
          <a:bodyPr/>
          <a:lstStyle/>
          <a:p>
            <a:r>
              <a:rPr lang="fr-FR" dirty="0"/>
              <a:t>Bibliographie </a:t>
            </a:r>
          </a:p>
        </p:txBody>
      </p:sp>
      <p:sp>
        <p:nvSpPr>
          <p:cNvPr id="3" name="Espace réservé du contenu 2">
            <a:extLst>
              <a:ext uri="{FF2B5EF4-FFF2-40B4-BE49-F238E27FC236}">
                <a16:creationId xmlns:a16="http://schemas.microsoft.com/office/drawing/2014/main" id="{7118980E-1BCA-5246-8D80-57D063800200}"/>
              </a:ext>
            </a:extLst>
          </p:cNvPr>
          <p:cNvSpPr>
            <a:spLocks noGrp="1"/>
          </p:cNvSpPr>
          <p:nvPr>
            <p:ph idx="1"/>
          </p:nvPr>
        </p:nvSpPr>
        <p:spPr/>
        <p:txBody>
          <a:bodyPr/>
          <a:lstStyle/>
          <a:p>
            <a:r>
              <a:rPr lang="fr-FR" dirty="0"/>
              <a:t>LES FICHES DE TD (PAGE PERSONNELLE IMV)</a:t>
            </a:r>
          </a:p>
          <a:p>
            <a:r>
              <a:rPr lang="fr-FR" dirty="0"/>
              <a:t>FRANCIS HAMON, MICHEL TROPER, DROIT CONSTITUTIONNEL, 41</a:t>
            </a:r>
            <a:r>
              <a:rPr lang="fr-FR" baseline="30000" dirty="0"/>
              <a:t>e</a:t>
            </a:r>
            <a:r>
              <a:rPr lang="fr-FR" dirty="0"/>
              <a:t> édition, 2020-2021. </a:t>
            </a:r>
          </a:p>
          <a:p>
            <a:endParaRPr lang="fr-FR" dirty="0"/>
          </a:p>
        </p:txBody>
      </p:sp>
    </p:spTree>
    <p:extLst>
      <p:ext uri="{BB962C8B-B14F-4D97-AF65-F5344CB8AC3E}">
        <p14:creationId xmlns:p14="http://schemas.microsoft.com/office/powerpoint/2010/main" val="2889733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11D6C3-1A3D-B942-B8A4-34668C898EEF}"/>
              </a:ext>
            </a:extLst>
          </p:cNvPr>
          <p:cNvSpPr>
            <a:spLocks noGrp="1"/>
          </p:cNvSpPr>
          <p:nvPr>
            <p:ph type="title"/>
          </p:nvPr>
        </p:nvSpPr>
        <p:spPr>
          <a:xfrm>
            <a:off x="838200" y="449511"/>
            <a:ext cx="10515600" cy="1325563"/>
          </a:xfrm>
        </p:spPr>
        <p:txBody>
          <a:bodyPr>
            <a:normAutofit fontScale="90000"/>
          </a:bodyPr>
          <a:lstStyle/>
          <a:p>
            <a:r>
              <a:rPr lang="fr-FR" sz="4900" dirty="0"/>
              <a:t/>
            </a:r>
            <a:br>
              <a:rPr lang="fr-FR" sz="4900" dirty="0"/>
            </a:br>
            <a:r>
              <a:rPr lang="fr-FR" sz="4900" dirty="0"/>
              <a:t>Décision n° 73−51 DC du 27 décembre 1973 </a:t>
            </a:r>
            <a:br>
              <a:rPr lang="fr-FR" sz="4900" dirty="0"/>
            </a:br>
            <a:r>
              <a:rPr lang="fr-FR" sz="4900" dirty="0"/>
              <a:t>Loi de finances pour 1974 </a:t>
            </a:r>
            <a:r>
              <a:rPr lang="fr-FR" sz="2800" dirty="0"/>
              <a:t/>
            </a:r>
            <a:br>
              <a:rPr lang="fr-FR" sz="2800" dirty="0"/>
            </a:br>
            <a:endParaRPr lang="fr-FR" sz="2800" dirty="0"/>
          </a:p>
        </p:txBody>
      </p:sp>
      <p:sp>
        <p:nvSpPr>
          <p:cNvPr id="3" name="Espace réservé du contenu 2">
            <a:extLst>
              <a:ext uri="{FF2B5EF4-FFF2-40B4-BE49-F238E27FC236}">
                <a16:creationId xmlns:a16="http://schemas.microsoft.com/office/drawing/2014/main" id="{6D1EA447-A170-7147-96FB-A4DC5ABBAE15}"/>
              </a:ext>
            </a:extLst>
          </p:cNvPr>
          <p:cNvSpPr>
            <a:spLocks noGrp="1"/>
          </p:cNvSpPr>
          <p:nvPr>
            <p:ph idx="1"/>
          </p:nvPr>
        </p:nvSpPr>
        <p:spPr>
          <a:xfrm>
            <a:off x="838200" y="1825625"/>
            <a:ext cx="10515600" cy="3920082"/>
          </a:xfrm>
        </p:spPr>
        <p:txBody>
          <a:bodyPr>
            <a:normAutofit/>
          </a:bodyPr>
          <a:lstStyle/>
          <a:p>
            <a:pPr marL="0" indent="0" algn="just">
              <a:buNone/>
            </a:pPr>
            <a:endParaRPr lang="fr-FR" dirty="0"/>
          </a:p>
          <a:p>
            <a:pPr marL="0" indent="0" algn="just">
              <a:buNone/>
            </a:pPr>
            <a:r>
              <a:rPr lang="fr-FR" dirty="0"/>
              <a:t>2. Considérant, toutefois, que la dernière disposition de l'alinéa ajouté à l'article 180 du code général des impôts par l'article 62 de la loi de finances pour 1974, tend à instituer une discrimination entre les citoyens au regard de la possibilité d'apporter une preuve contraire à une décision de taxation d'office de l'administration les concernant ; qu'ainsi ladite disposition </a:t>
            </a:r>
            <a:r>
              <a:rPr lang="fr-FR" u="sng" dirty="0"/>
              <a:t>porte atteinte au principe de l'égalité devant la loi contenu dans la Déclaration des Droits de l'Homme de 1789 et solennellement réaffirmé par le préambule de la Constitution </a:t>
            </a:r>
            <a:r>
              <a:rPr lang="fr-FR" dirty="0"/>
              <a:t>; </a:t>
            </a:r>
          </a:p>
          <a:p>
            <a:endParaRPr lang="fr-FR" dirty="0"/>
          </a:p>
        </p:txBody>
      </p:sp>
    </p:spTree>
    <p:extLst>
      <p:ext uri="{BB962C8B-B14F-4D97-AF65-F5344CB8AC3E}">
        <p14:creationId xmlns:p14="http://schemas.microsoft.com/office/powerpoint/2010/main" val="319893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DEEE67-5D1B-1B44-82A0-77EC9E9A0C50}"/>
              </a:ext>
            </a:extLst>
          </p:cNvPr>
          <p:cNvSpPr>
            <a:spLocks noGrp="1"/>
          </p:cNvSpPr>
          <p:nvPr>
            <p:ph type="title"/>
          </p:nvPr>
        </p:nvSpPr>
        <p:spPr>
          <a:xfrm>
            <a:off x="539262" y="365125"/>
            <a:ext cx="10814538" cy="1325563"/>
          </a:xfrm>
        </p:spPr>
        <p:txBody>
          <a:bodyPr>
            <a:normAutofit fontScale="90000"/>
          </a:bodyPr>
          <a:lstStyle/>
          <a:p>
            <a:r>
              <a:rPr lang="fr-FR" dirty="0"/>
              <a:t>Arrêt BALDY (CE, 10 août 1917, </a:t>
            </a:r>
            <a:r>
              <a:rPr lang="fr-FR" dirty="0" err="1"/>
              <a:t>Leb</a:t>
            </a:r>
            <a:r>
              <a:rPr lang="fr-FR" dirty="0"/>
              <a:t>. p. 637 </a:t>
            </a:r>
            <a:r>
              <a:rPr lang="fr-FR" dirty="0" err="1"/>
              <a:t>cit</a:t>
            </a:r>
            <a:r>
              <a:rPr lang="fr-FR" dirty="0"/>
              <a:t> p. 640) </a:t>
            </a:r>
            <a:br>
              <a:rPr lang="fr-FR" dirty="0"/>
            </a:br>
            <a:r>
              <a:rPr lang="fr-FR" dirty="0"/>
              <a:t> </a:t>
            </a:r>
          </a:p>
        </p:txBody>
      </p:sp>
      <p:pic>
        <p:nvPicPr>
          <p:cNvPr id="5" name="Espace réservé du contenu 4">
            <a:extLst>
              <a:ext uri="{FF2B5EF4-FFF2-40B4-BE49-F238E27FC236}">
                <a16:creationId xmlns:a16="http://schemas.microsoft.com/office/drawing/2014/main" id="{8A7819FB-3A6A-A44D-87D0-EF5F30DBB107}"/>
              </a:ext>
            </a:extLst>
          </p:cNvPr>
          <p:cNvPicPr>
            <a:picLocks noGrp="1" noChangeAspect="1"/>
          </p:cNvPicPr>
          <p:nvPr>
            <p:ph idx="1"/>
          </p:nvPr>
        </p:nvPicPr>
        <p:blipFill>
          <a:blip r:embed="rId2"/>
          <a:stretch>
            <a:fillRect/>
          </a:stretch>
        </p:blipFill>
        <p:spPr>
          <a:xfrm>
            <a:off x="838200" y="3632412"/>
            <a:ext cx="10515600" cy="690871"/>
          </a:xfrm>
        </p:spPr>
      </p:pic>
    </p:spTree>
    <p:extLst>
      <p:ext uri="{BB962C8B-B14F-4D97-AF65-F5344CB8AC3E}">
        <p14:creationId xmlns:p14="http://schemas.microsoft.com/office/powerpoint/2010/main" val="3373251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E7BAC1-0866-0B4E-99B2-880CAE4C6CE0}"/>
              </a:ext>
            </a:extLst>
          </p:cNvPr>
          <p:cNvSpPr>
            <a:spLocks noGrp="1"/>
          </p:cNvSpPr>
          <p:nvPr>
            <p:ph type="title"/>
          </p:nvPr>
        </p:nvSpPr>
        <p:spPr>
          <a:xfrm>
            <a:off x="838200" y="269590"/>
            <a:ext cx="10515600" cy="1325563"/>
          </a:xfrm>
        </p:spPr>
        <p:txBody>
          <a:bodyPr>
            <a:normAutofit fontScale="90000"/>
          </a:bodyPr>
          <a:lstStyle/>
          <a:p>
            <a:r>
              <a:rPr lang="fr-FR" dirty="0"/>
              <a:t/>
            </a:r>
            <a:br>
              <a:rPr lang="fr-FR" dirty="0"/>
            </a:br>
            <a:r>
              <a:rPr lang="fr-FR" sz="4900" dirty="0"/>
              <a:t>Arrêt BALDY (CE, 10 août 1917, </a:t>
            </a:r>
            <a:r>
              <a:rPr lang="fr-FR" sz="4900" dirty="0" err="1"/>
              <a:t>Leb</a:t>
            </a:r>
            <a:r>
              <a:rPr lang="fr-FR" sz="4900" dirty="0"/>
              <a:t>. p. 637 </a:t>
            </a:r>
            <a:r>
              <a:rPr lang="fr-FR" sz="4900" dirty="0" err="1"/>
              <a:t>cit</a:t>
            </a:r>
            <a:r>
              <a:rPr lang="fr-FR" sz="4900" dirty="0"/>
              <a:t> p. 640) </a:t>
            </a:r>
            <a:r>
              <a:rPr lang="fr-FR" dirty="0"/>
              <a:t/>
            </a:r>
            <a:br>
              <a:rPr lang="fr-FR" dirty="0"/>
            </a:br>
            <a:endParaRPr lang="fr-FR" dirty="0"/>
          </a:p>
        </p:txBody>
      </p:sp>
      <p:sp>
        <p:nvSpPr>
          <p:cNvPr id="3" name="Espace réservé du contenu 2">
            <a:extLst>
              <a:ext uri="{FF2B5EF4-FFF2-40B4-BE49-F238E27FC236}">
                <a16:creationId xmlns:a16="http://schemas.microsoft.com/office/drawing/2014/main" id="{93209B1D-47E9-DD45-97CE-E7EC38E8BFCD}"/>
              </a:ext>
            </a:extLst>
          </p:cNvPr>
          <p:cNvSpPr>
            <a:spLocks noGrp="1"/>
          </p:cNvSpPr>
          <p:nvPr>
            <p:ph idx="1"/>
          </p:nvPr>
        </p:nvSpPr>
        <p:spPr/>
        <p:txBody>
          <a:bodyPr>
            <a:normAutofit/>
          </a:bodyPr>
          <a:lstStyle/>
          <a:p>
            <a:pPr marL="0" indent="0" algn="just">
              <a:buNone/>
            </a:pPr>
            <a:r>
              <a:rPr lang="fr-FR" dirty="0"/>
              <a:t>Conclusions du commissaire du gouvernement Corneille: « pour déterminer l'étendue d'un pouvoir de police dans un cas particulier, il faut tout de suit se rappeler que les pouvoirs de police sont toujours des restrictions aux libertés des particuliers, que le point de départ de notre droit public est dans l'ensemble des libertés des citoyens, </a:t>
            </a:r>
            <a:r>
              <a:rPr lang="fr-FR" u="sng" dirty="0"/>
              <a:t>que la Déclaration des droits de l'homme est, explicitement ou implicitement, au frontispice des constitutions républicaines, </a:t>
            </a:r>
            <a:r>
              <a:rPr lang="fr-FR" dirty="0"/>
              <a:t>et que toute controverse de droit public doit, pour se calquer sur les principes généraux, partir du point de vue que la liberté est la règle et la restriction de police, l'exception ». </a:t>
            </a:r>
          </a:p>
          <a:p>
            <a:endParaRPr lang="fr-FR" dirty="0"/>
          </a:p>
          <a:p>
            <a:endParaRPr lang="fr-FR" dirty="0"/>
          </a:p>
        </p:txBody>
      </p:sp>
    </p:spTree>
    <p:extLst>
      <p:ext uri="{BB962C8B-B14F-4D97-AF65-F5344CB8AC3E}">
        <p14:creationId xmlns:p14="http://schemas.microsoft.com/office/powerpoint/2010/main" val="4148636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A370D7-961D-134F-B512-B66427561257}"/>
              </a:ext>
            </a:extLst>
          </p:cNvPr>
          <p:cNvSpPr>
            <a:spLocks noGrp="1"/>
          </p:cNvSpPr>
          <p:nvPr>
            <p:ph type="title"/>
          </p:nvPr>
        </p:nvSpPr>
        <p:spPr/>
        <p:txBody>
          <a:bodyPr/>
          <a:lstStyle/>
          <a:p>
            <a:r>
              <a:rPr lang="fr-FR" dirty="0"/>
              <a:t>CE, 9 mai 1913 </a:t>
            </a:r>
            <a:r>
              <a:rPr lang="fr-FR" i="1" dirty="0" err="1"/>
              <a:t>Roubeau</a:t>
            </a:r>
            <a:r>
              <a:rPr lang="fr-FR" dirty="0"/>
              <a:t>. </a:t>
            </a:r>
            <a:br>
              <a:rPr lang="fr-FR" dirty="0"/>
            </a:br>
            <a:endParaRPr lang="fr-FR" dirty="0"/>
          </a:p>
        </p:txBody>
      </p:sp>
      <p:sp>
        <p:nvSpPr>
          <p:cNvPr id="3" name="Espace réservé du contenu 2">
            <a:extLst>
              <a:ext uri="{FF2B5EF4-FFF2-40B4-BE49-F238E27FC236}">
                <a16:creationId xmlns:a16="http://schemas.microsoft.com/office/drawing/2014/main" id="{78101651-9BB4-0A4D-9C62-23FF0124BB9C}"/>
              </a:ext>
            </a:extLst>
          </p:cNvPr>
          <p:cNvSpPr>
            <a:spLocks noGrp="1"/>
          </p:cNvSpPr>
          <p:nvPr>
            <p:ph idx="1"/>
          </p:nvPr>
        </p:nvSpPr>
        <p:spPr/>
        <p:txBody>
          <a:bodyPr>
            <a:normAutofit/>
          </a:bodyPr>
          <a:lstStyle/>
          <a:p>
            <a:endParaRPr lang="fr-FR" dirty="0"/>
          </a:p>
          <a:p>
            <a:endParaRPr lang="fr-FR" dirty="0"/>
          </a:p>
          <a:p>
            <a:endParaRPr lang="fr-FR" dirty="0"/>
          </a:p>
          <a:p>
            <a:endParaRPr lang="fr-FR" dirty="0"/>
          </a:p>
          <a:p>
            <a:endParaRPr lang="fr-FR" sz="2000" dirty="0"/>
          </a:p>
          <a:p>
            <a:r>
              <a:rPr lang="fr-FR" sz="2000" dirty="0"/>
              <a:t>La limitation de la hauteur des maisons est au nombre des mesures que le maire peut édicter par application de l'art. 1</a:t>
            </a:r>
            <a:r>
              <a:rPr lang="fr-FR" sz="2000" baseline="30000" dirty="0"/>
              <a:t>er</a:t>
            </a:r>
            <a:r>
              <a:rPr lang="fr-FR" sz="2000" dirty="0"/>
              <a:t> de la loi du 15 février 1902, (…) Dans le cas où le règlement sanitaire d'une commune prévoit que des dérogations (…) pourront être autorisées, (…) cette disposition ne </a:t>
            </a:r>
            <a:r>
              <a:rPr lang="fr-FR" sz="2000" b="1" dirty="0"/>
              <a:t>fait pas échec au principe d'égalité de tous les citoyens devant les règlements administratifs </a:t>
            </a:r>
          </a:p>
        </p:txBody>
      </p:sp>
      <p:pic>
        <p:nvPicPr>
          <p:cNvPr id="9" name="Image 8">
            <a:extLst>
              <a:ext uri="{FF2B5EF4-FFF2-40B4-BE49-F238E27FC236}">
                <a16:creationId xmlns:a16="http://schemas.microsoft.com/office/drawing/2014/main" id="{6FA376D1-F742-0046-84EC-4AA033C67282}"/>
              </a:ext>
            </a:extLst>
          </p:cNvPr>
          <p:cNvPicPr>
            <a:picLocks noChangeAspect="1"/>
          </p:cNvPicPr>
          <p:nvPr/>
        </p:nvPicPr>
        <p:blipFill>
          <a:blip r:embed="rId2"/>
          <a:stretch>
            <a:fillRect/>
          </a:stretch>
        </p:blipFill>
        <p:spPr>
          <a:xfrm>
            <a:off x="0" y="3209324"/>
            <a:ext cx="12192000" cy="439351"/>
          </a:xfrm>
          <a:prstGeom prst="rect">
            <a:avLst/>
          </a:prstGeom>
        </p:spPr>
      </p:pic>
    </p:spTree>
    <p:extLst>
      <p:ext uri="{BB962C8B-B14F-4D97-AF65-F5344CB8AC3E}">
        <p14:creationId xmlns:p14="http://schemas.microsoft.com/office/powerpoint/2010/main" val="4072457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35CDA-15EE-5A4A-BA8E-02A0BE7B7D9C}"/>
              </a:ext>
            </a:extLst>
          </p:cNvPr>
          <p:cNvSpPr>
            <a:spLocks noGrp="1"/>
          </p:cNvSpPr>
          <p:nvPr>
            <p:ph type="title"/>
          </p:nvPr>
        </p:nvSpPr>
        <p:spPr/>
        <p:txBody>
          <a:bodyPr/>
          <a:lstStyle/>
          <a:p>
            <a:r>
              <a:rPr lang="en-US" b="1" i="1" dirty="0"/>
              <a:t>Lochner v. New York</a:t>
            </a:r>
            <a:r>
              <a:rPr lang="en-US" dirty="0"/>
              <a:t>, 198 </a:t>
            </a:r>
            <a:r>
              <a:rPr lang="en-US" dirty="0">
                <a:hlinkClick r:id="rId2" tooltip="United States Reports"/>
              </a:rPr>
              <a:t>U.S.</a:t>
            </a:r>
            <a:r>
              <a:rPr lang="en-US" dirty="0"/>
              <a:t> </a:t>
            </a:r>
            <a:r>
              <a:rPr lang="fr-FR" dirty="0">
                <a:hlinkClick r:id="rId3"/>
              </a:rPr>
              <a:t>45</a:t>
            </a:r>
            <a:r>
              <a:rPr lang="fr-FR" dirty="0"/>
              <a:t> (1905)</a:t>
            </a:r>
            <a:br>
              <a:rPr lang="fr-FR" dirty="0"/>
            </a:br>
            <a:endParaRPr lang="fr-FR" dirty="0"/>
          </a:p>
        </p:txBody>
      </p:sp>
      <p:sp>
        <p:nvSpPr>
          <p:cNvPr id="3" name="Espace réservé du contenu 2">
            <a:extLst>
              <a:ext uri="{FF2B5EF4-FFF2-40B4-BE49-F238E27FC236}">
                <a16:creationId xmlns:a16="http://schemas.microsoft.com/office/drawing/2014/main" id="{25BAB30D-3578-024A-BA2D-CA8C243BE010}"/>
              </a:ext>
            </a:extLst>
          </p:cNvPr>
          <p:cNvSpPr>
            <a:spLocks noGrp="1"/>
          </p:cNvSpPr>
          <p:nvPr>
            <p:ph idx="1"/>
          </p:nvPr>
        </p:nvSpPr>
        <p:spPr/>
        <p:txBody>
          <a:bodyPr/>
          <a:lstStyle/>
          <a:p>
            <a:pPr marL="0" indent="0" algn="just">
              <a:buNone/>
            </a:pPr>
            <a:r>
              <a:rPr lang="fr-FR" dirty="0"/>
              <a:t>O.W. Holmes  </a:t>
            </a:r>
          </a:p>
          <a:p>
            <a:pPr marL="0" indent="0" algn="just">
              <a:buNone/>
            </a:pPr>
            <a:endParaRPr lang="fr-FR" dirty="0"/>
          </a:p>
          <a:p>
            <a:pPr marL="0" indent="0" algn="just">
              <a:buNone/>
            </a:pPr>
            <a:r>
              <a:rPr lang="fr-FR" dirty="0"/>
              <a:t>« Une constitution n’est pas censée incorporer une théorie économique en particulier, qu’elle soit paternaliste (...) ou qu’elle repose sur le laisser faire. Une constitution est faite pour des gens aux vues fondamentalement divergentes (…) </a:t>
            </a:r>
            <a:r>
              <a:rPr lang="en-US" dirty="0"/>
              <a:t>»</a:t>
            </a:r>
            <a:endParaRPr lang="fr-FR" dirty="0"/>
          </a:p>
          <a:p>
            <a:endParaRPr lang="fr-FR" dirty="0"/>
          </a:p>
        </p:txBody>
      </p:sp>
    </p:spTree>
    <p:extLst>
      <p:ext uri="{BB962C8B-B14F-4D97-AF65-F5344CB8AC3E}">
        <p14:creationId xmlns:p14="http://schemas.microsoft.com/office/powerpoint/2010/main" val="3038461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4FBB0B3-901A-A74E-919D-97A5FF9CE9C9}"/>
              </a:ext>
            </a:extLst>
          </p:cNvPr>
          <p:cNvSpPr>
            <a:spLocks noGrp="1"/>
          </p:cNvSpPr>
          <p:nvPr>
            <p:ph idx="1"/>
          </p:nvPr>
        </p:nvSpPr>
        <p:spPr/>
        <p:txBody>
          <a:bodyPr/>
          <a:lstStyle/>
          <a:p>
            <a:r>
              <a:rPr lang="fr-FR" b="1" dirty="0"/>
              <a:t>Section 2 - Théorie juridique de l’interprétation </a:t>
            </a:r>
          </a:p>
          <a:p>
            <a:r>
              <a:rPr lang="fr-FR" b="1" i="1" dirty="0"/>
              <a:t>Sous-Section	1 - Qu’est-ce qu’interpréter ? </a:t>
            </a:r>
          </a:p>
          <a:p>
            <a:r>
              <a:rPr lang="fr-FR" b="1" i="1" dirty="0"/>
              <a:t>Sous-Section	2 - La situation interprétative : fidélité impossible, liberté inavouable </a:t>
            </a:r>
          </a:p>
          <a:p>
            <a:endParaRPr lang="fr-FR" dirty="0"/>
          </a:p>
          <a:p>
            <a:endParaRPr lang="fr-FR" dirty="0"/>
          </a:p>
        </p:txBody>
      </p:sp>
    </p:spTree>
    <p:extLst>
      <p:ext uri="{BB962C8B-B14F-4D97-AF65-F5344CB8AC3E}">
        <p14:creationId xmlns:p14="http://schemas.microsoft.com/office/powerpoint/2010/main" val="331402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EF701-E107-BA46-84C2-5ED24827E8E4}"/>
              </a:ext>
            </a:extLst>
          </p:cNvPr>
          <p:cNvSpPr>
            <a:spLocks noGrp="1"/>
          </p:cNvSpPr>
          <p:nvPr>
            <p:ph type="title"/>
          </p:nvPr>
        </p:nvSpPr>
        <p:spPr/>
        <p:txBody>
          <a:bodyPr/>
          <a:lstStyle/>
          <a:p>
            <a:r>
              <a:rPr lang="fr-FR" b="1" i="1" dirty="0"/>
              <a:t>Sous-Section	1 - Qu’est-ce qu’interpréter ? </a:t>
            </a:r>
            <a:br>
              <a:rPr lang="fr-FR" b="1" i="1" dirty="0"/>
            </a:br>
            <a:endParaRPr lang="fr-FR" dirty="0"/>
          </a:p>
        </p:txBody>
      </p:sp>
      <p:sp>
        <p:nvSpPr>
          <p:cNvPr id="3" name="Espace réservé du contenu 2">
            <a:extLst>
              <a:ext uri="{FF2B5EF4-FFF2-40B4-BE49-F238E27FC236}">
                <a16:creationId xmlns:a16="http://schemas.microsoft.com/office/drawing/2014/main" id="{1D50D7D6-DB7F-DD46-908C-D227538E0FC2}"/>
              </a:ext>
            </a:extLst>
          </p:cNvPr>
          <p:cNvSpPr>
            <a:spLocks noGrp="1"/>
          </p:cNvSpPr>
          <p:nvPr>
            <p:ph idx="1"/>
          </p:nvPr>
        </p:nvSpPr>
        <p:spPr/>
        <p:txBody>
          <a:bodyPr/>
          <a:lstStyle/>
          <a:p>
            <a:r>
              <a:rPr lang="fr-FR" dirty="0"/>
              <a:t>A. Ce qu’il en est d’interpréter</a:t>
            </a:r>
          </a:p>
          <a:p>
            <a:r>
              <a:rPr lang="fr-FR" dirty="0"/>
              <a:t>B Ce qu’interpréter n’est pas : </a:t>
            </a:r>
          </a:p>
          <a:p>
            <a:pPr lvl="1"/>
            <a:r>
              <a:rPr lang="fr-FR" dirty="0"/>
              <a:t>La théorie de l’interprète bouche de la loi (R. Chapus) </a:t>
            </a:r>
          </a:p>
          <a:p>
            <a:pPr lvl="1"/>
            <a:r>
              <a:rPr lang="fr-FR" dirty="0"/>
              <a:t>La </a:t>
            </a:r>
            <a:r>
              <a:rPr lang="fr-FR"/>
              <a:t>théorie réaliste de l’interprétation </a:t>
            </a:r>
          </a:p>
        </p:txBody>
      </p:sp>
    </p:spTree>
    <p:extLst>
      <p:ext uri="{BB962C8B-B14F-4D97-AF65-F5344CB8AC3E}">
        <p14:creationId xmlns:p14="http://schemas.microsoft.com/office/powerpoint/2010/main" val="66869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1DB82D-6082-1244-8448-E593E4BF638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5302724-5AE6-E145-AC02-4F51A5F2F509}"/>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664516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a:extLst>
              <a:ext uri="{FF2B5EF4-FFF2-40B4-BE49-F238E27FC236}">
                <a16:creationId xmlns:a16="http://schemas.microsoft.com/office/drawing/2014/main" id="{AA061418-7B9A-D543-B21A-C94730382F8B}"/>
              </a:ext>
            </a:extLst>
          </p:cNvPr>
          <p:cNvSpPr/>
          <p:nvPr/>
        </p:nvSpPr>
        <p:spPr>
          <a:xfrm>
            <a:off x="3165231" y="1336431"/>
            <a:ext cx="6189784" cy="1242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ENONCE (1) CONTENU DANS LA SOURCE</a:t>
            </a:r>
          </a:p>
        </p:txBody>
      </p:sp>
      <p:sp>
        <p:nvSpPr>
          <p:cNvPr id="3" name="Rectangle à coins arrondis 2">
            <a:extLst>
              <a:ext uri="{FF2B5EF4-FFF2-40B4-BE49-F238E27FC236}">
                <a16:creationId xmlns:a16="http://schemas.microsoft.com/office/drawing/2014/main" id="{AE081D65-AE91-2D49-A9E7-60C5D9F610C4}"/>
              </a:ext>
            </a:extLst>
          </p:cNvPr>
          <p:cNvSpPr/>
          <p:nvPr/>
        </p:nvSpPr>
        <p:spPr>
          <a:xfrm>
            <a:off x="3165231" y="3950676"/>
            <a:ext cx="6189784" cy="1184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ENONCE (2) </a:t>
            </a:r>
            <a:r>
              <a:rPr lang="fr-FR" sz="2400" dirty="0"/>
              <a:t> </a:t>
            </a:r>
            <a:r>
              <a:rPr lang="fr-FR" sz="2800" dirty="0"/>
              <a:t>INTERPRETATIF</a:t>
            </a:r>
            <a:r>
              <a:rPr lang="fr-FR" sz="2400" dirty="0"/>
              <a:t> </a:t>
            </a:r>
          </a:p>
        </p:txBody>
      </p:sp>
      <p:sp>
        <p:nvSpPr>
          <p:cNvPr id="4" name="Flèche vers le bas 3">
            <a:extLst>
              <a:ext uri="{FF2B5EF4-FFF2-40B4-BE49-F238E27FC236}">
                <a16:creationId xmlns:a16="http://schemas.microsoft.com/office/drawing/2014/main" id="{DA206E76-6FAE-AE4B-BD7B-02FAE02D43C7}"/>
              </a:ext>
            </a:extLst>
          </p:cNvPr>
          <p:cNvSpPr/>
          <p:nvPr/>
        </p:nvSpPr>
        <p:spPr>
          <a:xfrm>
            <a:off x="6017807" y="277567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AEA37469-ACC9-1E4D-BA66-B33FDDE4EC4D}"/>
              </a:ext>
            </a:extLst>
          </p:cNvPr>
          <p:cNvSpPr txBox="1"/>
          <p:nvPr/>
        </p:nvSpPr>
        <p:spPr>
          <a:xfrm>
            <a:off x="5205046" y="465966"/>
            <a:ext cx="5650523" cy="523220"/>
          </a:xfrm>
          <a:prstGeom prst="rect">
            <a:avLst/>
          </a:prstGeom>
          <a:noFill/>
        </p:spPr>
        <p:txBody>
          <a:bodyPr wrap="square" rtlCol="0">
            <a:spAutoFit/>
          </a:bodyPr>
          <a:lstStyle/>
          <a:p>
            <a:r>
              <a:rPr lang="fr-FR" sz="2800" dirty="0"/>
              <a:t>INTERPRETATION</a:t>
            </a:r>
            <a:r>
              <a:rPr lang="fr-FR" dirty="0"/>
              <a:t> </a:t>
            </a:r>
          </a:p>
        </p:txBody>
      </p:sp>
    </p:spTree>
    <p:extLst>
      <p:ext uri="{BB962C8B-B14F-4D97-AF65-F5344CB8AC3E}">
        <p14:creationId xmlns:p14="http://schemas.microsoft.com/office/powerpoint/2010/main" val="14909518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20E4E61-A78C-AA49-94A8-EB0087A22A45}"/>
              </a:ext>
            </a:extLst>
          </p:cNvPr>
          <p:cNvSpPr txBox="1"/>
          <p:nvPr/>
        </p:nvSpPr>
        <p:spPr>
          <a:xfrm>
            <a:off x="1922585" y="1617785"/>
            <a:ext cx="9308123" cy="1384995"/>
          </a:xfrm>
          <a:prstGeom prst="rect">
            <a:avLst/>
          </a:prstGeom>
          <a:noFill/>
        </p:spPr>
        <p:txBody>
          <a:bodyPr wrap="square" rtlCol="0">
            <a:spAutoFit/>
          </a:bodyPr>
          <a:lstStyle/>
          <a:p>
            <a:r>
              <a:rPr lang="fr-FR" sz="2800" dirty="0"/>
              <a:t>(2) n’est pas la même chose que (1) </a:t>
            </a:r>
          </a:p>
          <a:p>
            <a:endParaRPr lang="fr-FR" sz="2800" dirty="0"/>
          </a:p>
          <a:p>
            <a:r>
              <a:rPr lang="fr-FR" sz="2800" dirty="0"/>
              <a:t>(2) Ne peut pas être totalement indépendant de (1) </a:t>
            </a:r>
          </a:p>
        </p:txBody>
      </p:sp>
    </p:spTree>
    <p:extLst>
      <p:ext uri="{BB962C8B-B14F-4D97-AF65-F5344CB8AC3E}">
        <p14:creationId xmlns:p14="http://schemas.microsoft.com/office/powerpoint/2010/main" val="35255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B4FE3-9562-9D40-9943-CF5362259B96}"/>
              </a:ext>
            </a:extLst>
          </p:cNvPr>
          <p:cNvSpPr>
            <a:spLocks noGrp="1"/>
          </p:cNvSpPr>
          <p:nvPr>
            <p:ph type="title"/>
          </p:nvPr>
        </p:nvSpPr>
        <p:spPr/>
        <p:txBody>
          <a:bodyPr/>
          <a:lstStyle/>
          <a:p>
            <a:endParaRPr lang="fr-FR"/>
          </a:p>
        </p:txBody>
      </p:sp>
      <p:pic>
        <p:nvPicPr>
          <p:cNvPr id="7" name="Espace réservé du contenu 6">
            <a:extLst>
              <a:ext uri="{FF2B5EF4-FFF2-40B4-BE49-F238E27FC236}">
                <a16:creationId xmlns:a16="http://schemas.microsoft.com/office/drawing/2014/main" id="{DFA5829A-1128-A949-8295-B832435D071A}"/>
              </a:ext>
            </a:extLst>
          </p:cNvPr>
          <p:cNvPicPr>
            <a:picLocks noGrp="1" noChangeAspect="1"/>
          </p:cNvPicPr>
          <p:nvPr>
            <p:ph idx="1"/>
          </p:nvPr>
        </p:nvPicPr>
        <p:blipFill>
          <a:blip r:embed="rId2"/>
          <a:stretch>
            <a:fillRect/>
          </a:stretch>
        </p:blipFill>
        <p:spPr>
          <a:xfrm>
            <a:off x="1715605" y="2102644"/>
            <a:ext cx="8568082" cy="3797300"/>
          </a:xfrm>
        </p:spPr>
      </p:pic>
    </p:spTree>
    <p:extLst>
      <p:ext uri="{BB962C8B-B14F-4D97-AF65-F5344CB8AC3E}">
        <p14:creationId xmlns:p14="http://schemas.microsoft.com/office/powerpoint/2010/main" val="26787976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20E4E61-A78C-AA49-94A8-EB0087A22A45}"/>
              </a:ext>
            </a:extLst>
          </p:cNvPr>
          <p:cNvSpPr txBox="1"/>
          <p:nvPr/>
        </p:nvSpPr>
        <p:spPr>
          <a:xfrm>
            <a:off x="1922585" y="1617785"/>
            <a:ext cx="9308123" cy="1384995"/>
          </a:xfrm>
          <a:prstGeom prst="rect">
            <a:avLst/>
          </a:prstGeom>
          <a:noFill/>
        </p:spPr>
        <p:txBody>
          <a:bodyPr wrap="square" rtlCol="0">
            <a:spAutoFit/>
          </a:bodyPr>
          <a:lstStyle/>
          <a:p>
            <a:r>
              <a:rPr lang="fr-FR" sz="2800" dirty="0"/>
              <a:t>(2) n’est pas la même chose que (1)  = LIBERTE </a:t>
            </a:r>
          </a:p>
          <a:p>
            <a:endParaRPr lang="fr-FR" sz="2800" dirty="0"/>
          </a:p>
          <a:p>
            <a:r>
              <a:rPr lang="fr-FR" sz="2800" dirty="0"/>
              <a:t>(2) Ne peut pas être totalement indépendant de (1) = FIDELITE  </a:t>
            </a:r>
          </a:p>
        </p:txBody>
      </p:sp>
    </p:spTree>
    <p:extLst>
      <p:ext uri="{BB962C8B-B14F-4D97-AF65-F5344CB8AC3E}">
        <p14:creationId xmlns:p14="http://schemas.microsoft.com/office/powerpoint/2010/main" val="3338559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C4C097-C7FC-CD49-876B-3E7649FC5E14}"/>
              </a:ext>
            </a:extLst>
          </p:cNvPr>
          <p:cNvSpPr>
            <a:spLocks noGrp="1"/>
          </p:cNvSpPr>
          <p:nvPr>
            <p:ph type="title"/>
          </p:nvPr>
        </p:nvSpPr>
        <p:spPr/>
        <p:txBody>
          <a:bodyPr/>
          <a:lstStyle/>
          <a:p>
            <a:pPr algn="ctr"/>
            <a:r>
              <a:rPr lang="fr-FR" dirty="0"/>
              <a:t>Deux conceptions irrecevables </a:t>
            </a:r>
          </a:p>
        </p:txBody>
      </p:sp>
      <p:graphicFrame>
        <p:nvGraphicFramePr>
          <p:cNvPr id="4" name="Espace réservé du contenu 3">
            <a:extLst>
              <a:ext uri="{FF2B5EF4-FFF2-40B4-BE49-F238E27FC236}">
                <a16:creationId xmlns:a16="http://schemas.microsoft.com/office/drawing/2014/main" id="{70D3C4BE-FED2-494B-A43E-A7E1EF701490}"/>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5074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2A595-CD7F-D940-A8DA-A7B2A9B60E7E}"/>
              </a:ext>
            </a:extLst>
          </p:cNvPr>
          <p:cNvSpPr>
            <a:spLocks noGrp="1"/>
          </p:cNvSpPr>
          <p:nvPr>
            <p:ph type="title"/>
          </p:nvPr>
        </p:nvSpPr>
        <p:spPr/>
        <p:txBody>
          <a:bodyPr/>
          <a:lstStyle/>
          <a:p>
            <a:r>
              <a:rPr lang="fr-FR" dirty="0"/>
              <a:t>Une théorie « modeste » de l’interprétation </a:t>
            </a:r>
          </a:p>
        </p:txBody>
      </p:sp>
      <p:graphicFrame>
        <p:nvGraphicFramePr>
          <p:cNvPr id="4" name="Espace réservé du contenu 3">
            <a:extLst>
              <a:ext uri="{FF2B5EF4-FFF2-40B4-BE49-F238E27FC236}">
                <a16:creationId xmlns:a16="http://schemas.microsoft.com/office/drawing/2014/main" id="{6329A704-D2D1-A940-B6D5-4B6D5DD03037}"/>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9751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2CA286-4FF2-AE47-84EF-2B367B4B910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9D02C4D-7095-8B43-B83F-FEA51EA3BFEA}"/>
              </a:ext>
            </a:extLst>
          </p:cNvPr>
          <p:cNvSpPr>
            <a:spLocks noGrp="1"/>
          </p:cNvSpPr>
          <p:nvPr>
            <p:ph idx="1"/>
          </p:nvPr>
        </p:nvSpPr>
        <p:spPr/>
        <p:txBody>
          <a:bodyPr/>
          <a:lstStyle/>
          <a:p>
            <a:pPr algn="just"/>
            <a:r>
              <a:rPr lang="fr-FR" dirty="0"/>
              <a:t> R. Chapus, « De la soumission au droit des règlements autonomes », Dalloz , 1960, chr. 119.</a:t>
            </a:r>
          </a:p>
          <a:p>
            <a:pPr marL="0" indent="0" algn="just">
              <a:buNone/>
            </a:pPr>
            <a:endParaRPr lang="fr-FR" dirty="0"/>
          </a:p>
          <a:p>
            <a:pPr algn="just"/>
            <a:r>
              <a:rPr lang="fr-FR" dirty="0"/>
              <a:t>« De la valeur juridique des principes généraux du droit et des autres règles jurisprudentielles », Dalloz , 1966, </a:t>
            </a:r>
            <a:r>
              <a:rPr lang="fr-FR" dirty="0" err="1"/>
              <a:t>chr</a:t>
            </a:r>
            <a:r>
              <a:rPr lang="fr-FR" dirty="0"/>
              <a:t>. 99. </a:t>
            </a:r>
          </a:p>
          <a:p>
            <a:pPr marL="0" indent="0" algn="just">
              <a:buNone/>
            </a:pPr>
            <a:endParaRPr lang="fr-FR" dirty="0"/>
          </a:p>
          <a:p>
            <a:pPr marL="0" indent="0" algn="just">
              <a:buNone/>
            </a:pPr>
            <a:r>
              <a:rPr lang="fr-FR" dirty="0"/>
              <a:t>Repris dans R. Chapus, L’administration et son juge , PUF, 1999, p. 93 s. et p. 112 s.</a:t>
            </a:r>
          </a:p>
          <a:p>
            <a:endParaRPr lang="fr-FR" dirty="0"/>
          </a:p>
        </p:txBody>
      </p:sp>
    </p:spTree>
    <p:extLst>
      <p:ext uri="{BB962C8B-B14F-4D97-AF65-F5344CB8AC3E}">
        <p14:creationId xmlns:p14="http://schemas.microsoft.com/office/powerpoint/2010/main" val="24244944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E20BD2-E075-0347-BE58-ABAE8157590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21E597E-16D1-AD48-908B-BB6E986D2C77}"/>
              </a:ext>
            </a:extLst>
          </p:cNvPr>
          <p:cNvSpPr>
            <a:spLocks noGrp="1"/>
          </p:cNvSpPr>
          <p:nvPr>
            <p:ph idx="1"/>
          </p:nvPr>
        </p:nvSpPr>
        <p:spPr/>
        <p:txBody>
          <a:bodyPr/>
          <a:lstStyle/>
          <a:p>
            <a:pPr marL="0" indent="0" algn="just">
              <a:buNone/>
            </a:pPr>
            <a:endParaRPr lang="fr-FR" dirty="0"/>
          </a:p>
          <a:p>
            <a:pPr marL="0" indent="0" algn="just">
              <a:buNone/>
            </a:pPr>
            <a:r>
              <a:rPr lang="fr-FR" dirty="0"/>
              <a:t>Pierre Brunet. Les principes généraux du droit et la hiérarchie des normes. P. Brunet, D. de </a:t>
            </a:r>
            <a:r>
              <a:rPr lang="fr-FR" dirty="0" err="1"/>
              <a:t>Bechillon</a:t>
            </a:r>
            <a:r>
              <a:rPr lang="fr-FR" dirty="0"/>
              <a:t>, V. </a:t>
            </a:r>
            <a:r>
              <a:rPr lang="fr-FR" dirty="0" err="1"/>
              <a:t>Champeil-Desplats</a:t>
            </a:r>
            <a:r>
              <a:rPr lang="fr-FR" dirty="0"/>
              <a:t>, E. </a:t>
            </a:r>
            <a:r>
              <a:rPr lang="fr-FR" dirty="0" err="1"/>
              <a:t>Millard</a:t>
            </a:r>
            <a:r>
              <a:rPr lang="fr-FR" dirty="0"/>
              <a:t>. L’architecture du droit. Mélanges en l’honneur de Michel Troper, </a:t>
            </a:r>
            <a:r>
              <a:rPr lang="fr-FR" dirty="0" err="1"/>
              <a:t>Oct</a:t>
            </a:r>
            <a:r>
              <a:rPr lang="fr-FR" dirty="0"/>
              <a:t> 2006, Paris, France. Economica, pp. 207-221.</a:t>
            </a:r>
          </a:p>
          <a:p>
            <a:endParaRPr lang="fr-FR" dirty="0"/>
          </a:p>
        </p:txBody>
      </p:sp>
    </p:spTree>
    <p:extLst>
      <p:ext uri="{BB962C8B-B14F-4D97-AF65-F5344CB8AC3E}">
        <p14:creationId xmlns:p14="http://schemas.microsoft.com/office/powerpoint/2010/main" val="29599618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4865B0-65C2-5A4E-B3C6-BE7CC267233D}"/>
              </a:ext>
            </a:extLst>
          </p:cNvPr>
          <p:cNvSpPr>
            <a:spLocks noGrp="1"/>
          </p:cNvSpPr>
          <p:nvPr>
            <p:ph type="title"/>
          </p:nvPr>
        </p:nvSpPr>
        <p:spPr>
          <a:xfrm>
            <a:off x="989464" y="109182"/>
            <a:ext cx="10609996" cy="2149522"/>
          </a:xfrm>
        </p:spPr>
        <p:txBody>
          <a:bodyPr>
            <a:normAutofit fontScale="90000"/>
          </a:bodyPr>
          <a:lstStyle/>
          <a:p>
            <a:r>
              <a:rPr lang="fr-FR" sz="4000" dirty="0"/>
              <a:t/>
            </a:r>
            <a:br>
              <a:rPr lang="fr-FR" sz="4000" dirty="0"/>
            </a:br>
            <a:r>
              <a:rPr lang="fr-FR" sz="4000" dirty="0"/>
              <a:t>Arrêt Syndicat général des ingénieurs-conseils, Conseil d'Etat, Section, 26 juin 1959, n°92099, publié au recueil Lebon </a:t>
            </a:r>
            <a:r>
              <a:rPr lang="fr-FR" sz="2800" b="1" dirty="0"/>
              <a:t/>
            </a:r>
            <a:br>
              <a:rPr lang="fr-FR" sz="2800" b="1" dirty="0"/>
            </a:br>
            <a:endParaRPr lang="fr-FR" sz="2800" dirty="0"/>
          </a:p>
        </p:txBody>
      </p:sp>
      <p:sp>
        <p:nvSpPr>
          <p:cNvPr id="3" name="Espace réservé du contenu 2">
            <a:extLst>
              <a:ext uri="{FF2B5EF4-FFF2-40B4-BE49-F238E27FC236}">
                <a16:creationId xmlns:a16="http://schemas.microsoft.com/office/drawing/2014/main" id="{61A5CDD1-598D-9D4C-9BC8-A46AA256BA4D}"/>
              </a:ext>
            </a:extLst>
          </p:cNvPr>
          <p:cNvSpPr>
            <a:spLocks noGrp="1"/>
          </p:cNvSpPr>
          <p:nvPr>
            <p:ph idx="1"/>
          </p:nvPr>
        </p:nvSpPr>
        <p:spPr/>
        <p:txBody>
          <a:bodyPr>
            <a:normAutofit/>
          </a:bodyPr>
          <a:lstStyle/>
          <a:p>
            <a:pPr marL="0" indent="0" algn="just">
              <a:buNone/>
            </a:pPr>
            <a:r>
              <a:rPr lang="fr-FR" b="1" dirty="0"/>
              <a:t> </a:t>
            </a:r>
            <a:endParaRPr lang="fr-FR" dirty="0"/>
          </a:p>
          <a:p>
            <a:pPr algn="just"/>
            <a:r>
              <a:rPr lang="fr-FR" dirty="0"/>
              <a:t>L’autorité réglementaire (autonome) était tenue « </a:t>
            </a:r>
            <a:r>
              <a:rPr lang="fr-FR" b="1" dirty="0"/>
              <a:t>de respecter, (…) les principes généraux du droit qui, résultant notamment du préambule de la constitution, s'imposent à toute autorité réglementaire même en l'absence de dispositions législatives ». </a:t>
            </a:r>
          </a:p>
          <a:p>
            <a:pPr algn="just"/>
            <a:r>
              <a:rPr lang="fr-FR" dirty="0"/>
              <a:t>Cf. CE, sect., 28 oct. 1960, </a:t>
            </a:r>
            <a:r>
              <a:rPr lang="fr-FR" i="1" dirty="0"/>
              <a:t>De </a:t>
            </a:r>
            <a:r>
              <a:rPr lang="fr-FR" i="1" dirty="0" err="1"/>
              <a:t>Laboulaye</a:t>
            </a:r>
            <a:r>
              <a:rPr lang="fr-FR" i="1" dirty="0">
                <a:effectLst/>
              </a:rPr>
              <a:t> </a:t>
            </a:r>
          </a:p>
          <a:p>
            <a:pPr algn="just"/>
            <a:r>
              <a:rPr lang="fr-FR" dirty="0"/>
              <a:t>CE, </a:t>
            </a:r>
            <a:r>
              <a:rPr lang="fr-FR" dirty="0" err="1"/>
              <a:t>ass</a:t>
            </a:r>
            <a:r>
              <a:rPr lang="fr-FR" dirty="0"/>
              <a:t>., 24 nov. 1961, </a:t>
            </a:r>
            <a:r>
              <a:rPr lang="fr-FR" i="1" dirty="0" err="1"/>
              <a:t>Féd</a:t>
            </a:r>
            <a:r>
              <a:rPr lang="fr-FR" i="1" dirty="0"/>
              <a:t>. nationale des syndicats de police</a:t>
            </a:r>
            <a:r>
              <a:rPr lang="fr-FR" b="1" dirty="0"/>
              <a:t/>
            </a:r>
            <a:br>
              <a:rPr lang="fr-FR" b="1" dirty="0"/>
            </a:br>
            <a:endParaRPr lang="fr-FR" dirty="0"/>
          </a:p>
        </p:txBody>
      </p:sp>
    </p:spTree>
    <p:extLst>
      <p:ext uri="{BB962C8B-B14F-4D97-AF65-F5344CB8AC3E}">
        <p14:creationId xmlns:p14="http://schemas.microsoft.com/office/powerpoint/2010/main" val="18126784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206C3-651D-424D-9F06-D949DC291821}"/>
              </a:ext>
            </a:extLst>
          </p:cNvPr>
          <p:cNvSpPr>
            <a:spLocks noGrp="1"/>
          </p:cNvSpPr>
          <p:nvPr>
            <p:ph type="title"/>
          </p:nvPr>
        </p:nvSpPr>
        <p:spPr>
          <a:xfrm>
            <a:off x="838200" y="365124"/>
            <a:ext cx="10515600" cy="6012229"/>
          </a:xfrm>
        </p:spPr>
        <p:txBody>
          <a:bodyPr>
            <a:normAutofit/>
          </a:bodyPr>
          <a:lstStyle/>
          <a:p>
            <a:r>
              <a:rPr lang="fr-FR" sz="2800" dirty="0"/>
              <a:t>CONSTITUTION DE 1946 </a:t>
            </a:r>
            <a:br>
              <a:rPr lang="fr-FR" sz="2800" dirty="0"/>
            </a:br>
            <a:r>
              <a:rPr lang="fr-FR" sz="2800" dirty="0"/>
              <a:t/>
            </a:r>
            <a:br>
              <a:rPr lang="fr-FR" sz="2800" dirty="0"/>
            </a:br>
            <a:r>
              <a:rPr lang="fr-FR" sz="2800" dirty="0"/>
              <a:t>Article 47. - Le président du Conseil des ministres assure l'exécution des lois.</a:t>
            </a:r>
            <a:br>
              <a:rPr lang="fr-FR" sz="2800" dirty="0"/>
            </a:br>
            <a:r>
              <a:rPr lang="fr-FR" sz="2800" dirty="0"/>
              <a:t/>
            </a:r>
            <a:br>
              <a:rPr lang="fr-FR" sz="2800" dirty="0"/>
            </a:br>
            <a:r>
              <a:rPr lang="fr-FR" sz="2800" dirty="0"/>
              <a:t>Article 72. - Dans les territoires d'outre-mer, le pouvoir législatif appartient au Parlement en ce qui concerne la législation criminelle, le régime des libertés publiques et l'organisation politique et administrative.</a:t>
            </a:r>
            <a:br>
              <a:rPr lang="fr-FR" sz="2800" dirty="0"/>
            </a:br>
            <a:r>
              <a:rPr lang="fr-FR" sz="2800" dirty="0"/>
              <a:t/>
            </a:r>
            <a:br>
              <a:rPr lang="fr-FR" sz="2800" dirty="0"/>
            </a:br>
            <a:r>
              <a:rPr lang="fr-FR" sz="2800" dirty="0"/>
              <a:t>Article 104. - Jusqu'à la réunion de l'Assemblée de l'Union française, et pendant un délai maximum d'un an mois à compter de la réunion de l'Assemblée nationale, il sera sursis à l'application des articles 71 et 72 de la présente Constitution</a:t>
            </a:r>
          </a:p>
        </p:txBody>
      </p:sp>
    </p:spTree>
    <p:extLst>
      <p:ext uri="{BB962C8B-B14F-4D97-AF65-F5344CB8AC3E}">
        <p14:creationId xmlns:p14="http://schemas.microsoft.com/office/powerpoint/2010/main" val="41255890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4D3489-FEB3-3346-A033-3E2CE81F028A}"/>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17411918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035D59-EA1E-6A42-8A05-C15D64D35708}"/>
              </a:ext>
            </a:extLst>
          </p:cNvPr>
          <p:cNvSpPr>
            <a:spLocks noGrp="1"/>
          </p:cNvSpPr>
          <p:nvPr>
            <p:ph type="title"/>
          </p:nvPr>
        </p:nvSpPr>
        <p:spPr/>
        <p:txBody>
          <a:bodyPr/>
          <a:lstStyle/>
          <a:p>
            <a:r>
              <a:rPr lang="fr-FR" dirty="0"/>
              <a:t>CONSTITUTION DE 1958 </a:t>
            </a:r>
          </a:p>
        </p:txBody>
      </p:sp>
      <p:pic>
        <p:nvPicPr>
          <p:cNvPr id="9" name="Espace réservé du contenu 8">
            <a:extLst>
              <a:ext uri="{FF2B5EF4-FFF2-40B4-BE49-F238E27FC236}">
                <a16:creationId xmlns:a16="http://schemas.microsoft.com/office/drawing/2014/main" id="{219609FD-EE64-EC4E-92CC-C87EFB96AFC8}"/>
              </a:ext>
            </a:extLst>
          </p:cNvPr>
          <p:cNvPicPr>
            <a:picLocks noGrp="1" noChangeAspect="1"/>
          </p:cNvPicPr>
          <p:nvPr>
            <p:ph idx="1"/>
          </p:nvPr>
        </p:nvPicPr>
        <p:blipFill>
          <a:blip r:embed="rId2"/>
          <a:stretch>
            <a:fillRect/>
          </a:stretch>
        </p:blipFill>
        <p:spPr>
          <a:xfrm>
            <a:off x="3632200" y="1906770"/>
            <a:ext cx="5183554" cy="3860800"/>
          </a:xfrm>
        </p:spPr>
      </p:pic>
    </p:spTree>
    <p:extLst>
      <p:ext uri="{BB962C8B-B14F-4D97-AF65-F5344CB8AC3E}">
        <p14:creationId xmlns:p14="http://schemas.microsoft.com/office/powerpoint/2010/main" val="33269386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035D59-EA1E-6A42-8A05-C15D64D35708}"/>
              </a:ext>
            </a:extLst>
          </p:cNvPr>
          <p:cNvSpPr>
            <a:spLocks noGrp="1"/>
          </p:cNvSpPr>
          <p:nvPr>
            <p:ph type="title"/>
          </p:nvPr>
        </p:nvSpPr>
        <p:spPr/>
        <p:txBody>
          <a:bodyPr/>
          <a:lstStyle/>
          <a:p>
            <a:r>
              <a:rPr lang="fr-FR" dirty="0"/>
              <a:t>CONSTITUTION DE 1958 </a:t>
            </a:r>
          </a:p>
        </p:txBody>
      </p:sp>
      <p:pic>
        <p:nvPicPr>
          <p:cNvPr id="6" name="Espace réservé du contenu 5">
            <a:extLst>
              <a:ext uri="{FF2B5EF4-FFF2-40B4-BE49-F238E27FC236}">
                <a16:creationId xmlns:a16="http://schemas.microsoft.com/office/drawing/2014/main" id="{746A2567-42F1-4A4B-A42B-A12D1FEF389D}"/>
              </a:ext>
            </a:extLst>
          </p:cNvPr>
          <p:cNvPicPr>
            <a:picLocks noGrp="1" noChangeAspect="1"/>
          </p:cNvPicPr>
          <p:nvPr>
            <p:ph idx="1"/>
          </p:nvPr>
        </p:nvPicPr>
        <p:blipFill>
          <a:blip r:embed="rId2"/>
          <a:stretch>
            <a:fillRect/>
          </a:stretch>
        </p:blipFill>
        <p:spPr>
          <a:xfrm>
            <a:off x="4241800" y="3385344"/>
            <a:ext cx="3708400" cy="1231900"/>
          </a:xfrm>
        </p:spPr>
      </p:pic>
    </p:spTree>
    <p:extLst>
      <p:ext uri="{BB962C8B-B14F-4D97-AF65-F5344CB8AC3E}">
        <p14:creationId xmlns:p14="http://schemas.microsoft.com/office/powerpoint/2010/main" val="23963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730682-C01D-894D-9EA4-A0D861B72815}"/>
              </a:ext>
            </a:extLst>
          </p:cNvPr>
          <p:cNvSpPr>
            <a:spLocks noGrp="1"/>
          </p:cNvSpPr>
          <p:nvPr>
            <p:ph type="title"/>
          </p:nvPr>
        </p:nvSpPr>
        <p:spPr/>
        <p:txBody>
          <a:bodyPr/>
          <a:lstStyle/>
          <a:p>
            <a:endParaRPr lang="fr-FR"/>
          </a:p>
        </p:txBody>
      </p:sp>
      <p:pic>
        <p:nvPicPr>
          <p:cNvPr id="7" name="Espace réservé du contenu 6">
            <a:extLst>
              <a:ext uri="{FF2B5EF4-FFF2-40B4-BE49-F238E27FC236}">
                <a16:creationId xmlns:a16="http://schemas.microsoft.com/office/drawing/2014/main" id="{3CAD222E-8114-B44B-ADCB-ADA1739B5B22}"/>
              </a:ext>
            </a:extLst>
          </p:cNvPr>
          <p:cNvPicPr>
            <a:picLocks noGrp="1" noChangeAspect="1"/>
          </p:cNvPicPr>
          <p:nvPr>
            <p:ph idx="1"/>
          </p:nvPr>
        </p:nvPicPr>
        <p:blipFill>
          <a:blip r:embed="rId2"/>
          <a:stretch>
            <a:fillRect/>
          </a:stretch>
        </p:blipFill>
        <p:spPr>
          <a:xfrm>
            <a:off x="3530600" y="2578894"/>
            <a:ext cx="5130800" cy="2844800"/>
          </a:xfrm>
        </p:spPr>
      </p:pic>
    </p:spTree>
    <p:extLst>
      <p:ext uri="{BB962C8B-B14F-4D97-AF65-F5344CB8AC3E}">
        <p14:creationId xmlns:p14="http://schemas.microsoft.com/office/powerpoint/2010/main" val="22072872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712B0-2CE7-7D43-95AA-AB3FA5A2A1AA}"/>
              </a:ext>
            </a:extLst>
          </p:cNvPr>
          <p:cNvSpPr>
            <a:spLocks noGrp="1"/>
          </p:cNvSpPr>
          <p:nvPr>
            <p:ph type="title"/>
          </p:nvPr>
        </p:nvSpPr>
        <p:spPr/>
        <p:txBody>
          <a:bodyPr/>
          <a:lstStyle/>
          <a:p>
            <a:pPr algn="ctr"/>
            <a:r>
              <a:rPr lang="fr-FR" altLang="fr-FR" dirty="0"/>
              <a:t>Les principes généraux du droit </a:t>
            </a:r>
            <a:endParaRPr lang="fr-FR" dirty="0"/>
          </a:p>
        </p:txBody>
      </p:sp>
      <p:sp>
        <p:nvSpPr>
          <p:cNvPr id="3" name="Espace réservé du contenu 2">
            <a:extLst>
              <a:ext uri="{FF2B5EF4-FFF2-40B4-BE49-F238E27FC236}">
                <a16:creationId xmlns:a16="http://schemas.microsoft.com/office/drawing/2014/main" id="{CDD7525C-9907-5843-9394-D4CA233A5D6A}"/>
              </a:ext>
            </a:extLst>
          </p:cNvPr>
          <p:cNvSpPr>
            <a:spLocks noGrp="1"/>
          </p:cNvSpPr>
          <p:nvPr>
            <p:ph idx="1"/>
          </p:nvPr>
        </p:nvSpPr>
        <p:spPr/>
        <p:txBody>
          <a:bodyPr/>
          <a:lstStyle/>
          <a:p>
            <a:pPr algn="just"/>
            <a:endParaRPr lang="fr-FR" altLang="fr-FR" dirty="0"/>
          </a:p>
          <a:p>
            <a:pPr algn="just"/>
            <a:r>
              <a:rPr lang="fr-FR" altLang="fr-FR" dirty="0"/>
              <a:t>CE, 5 mai 1944, Dame veuve Trompier-Gravier</a:t>
            </a:r>
          </a:p>
          <a:p>
            <a:pPr algn="just"/>
            <a:r>
              <a:rPr lang="fr-FR" altLang="fr-FR" dirty="0"/>
              <a:t>CE, 26 octobre 1945, Aramu et autres </a:t>
            </a:r>
          </a:p>
          <a:p>
            <a:pPr algn="just"/>
            <a:r>
              <a:rPr lang="fr-FR" altLang="fr-FR" dirty="0"/>
              <a:t>CE, 9 mars 1951, Société des concerts du conservatoire </a:t>
            </a:r>
          </a:p>
          <a:p>
            <a:pPr algn="just"/>
            <a:r>
              <a:rPr lang="fr-FR" altLang="fr-FR" dirty="0"/>
              <a:t>CE, </a:t>
            </a:r>
            <a:r>
              <a:rPr lang="fr-FR" altLang="fr-FR" dirty="0" err="1"/>
              <a:t>Ass</a:t>
            </a:r>
            <a:r>
              <a:rPr lang="fr-FR" altLang="fr-FR" dirty="0"/>
              <a:t>., 11 juillet 1956, Amicale des Annamites de Paris</a:t>
            </a:r>
          </a:p>
          <a:p>
            <a:pPr algn="just"/>
            <a:r>
              <a:rPr lang="fr-FR" altLang="fr-FR" dirty="0"/>
              <a:t>CE, 26 juin 1959, Syndicat Général des Ingénieurs Conseils</a:t>
            </a:r>
          </a:p>
          <a:p>
            <a:endParaRPr lang="fr-FR" dirty="0"/>
          </a:p>
        </p:txBody>
      </p:sp>
    </p:spTree>
    <p:extLst>
      <p:ext uri="{BB962C8B-B14F-4D97-AF65-F5344CB8AC3E}">
        <p14:creationId xmlns:p14="http://schemas.microsoft.com/office/powerpoint/2010/main" val="38889729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71679-1EDF-034E-9035-FA80C6799943}"/>
              </a:ext>
            </a:extLst>
          </p:cNvPr>
          <p:cNvSpPr>
            <a:spLocks noGrp="1"/>
          </p:cNvSpPr>
          <p:nvPr>
            <p:ph type="title"/>
          </p:nvPr>
        </p:nvSpPr>
        <p:spPr/>
        <p:txBody>
          <a:bodyPr/>
          <a:lstStyle/>
          <a:p>
            <a:r>
              <a:rPr lang="fr-FR" dirty="0"/>
              <a:t>R. Chapus : </a:t>
            </a:r>
          </a:p>
        </p:txBody>
      </p:sp>
      <p:sp>
        <p:nvSpPr>
          <p:cNvPr id="3" name="Espace réservé du contenu 2">
            <a:extLst>
              <a:ext uri="{FF2B5EF4-FFF2-40B4-BE49-F238E27FC236}">
                <a16:creationId xmlns:a16="http://schemas.microsoft.com/office/drawing/2014/main" id="{19FB5FEB-F02E-144A-8482-FDCFE0171AD3}"/>
              </a:ext>
            </a:extLst>
          </p:cNvPr>
          <p:cNvSpPr>
            <a:spLocks noGrp="1"/>
          </p:cNvSpPr>
          <p:nvPr>
            <p:ph idx="1"/>
          </p:nvPr>
        </p:nvSpPr>
        <p:spPr/>
        <p:txBody>
          <a:bodyPr/>
          <a:lstStyle/>
          <a:p>
            <a:r>
              <a:rPr lang="fr-FR" dirty="0"/>
              <a:t>« </a:t>
            </a:r>
            <a:r>
              <a:rPr lang="fr-FR" b="1" dirty="0"/>
              <a:t>l’interprétation se confond avec la norme interprétée</a:t>
            </a:r>
            <a:r>
              <a:rPr lang="fr-FR" dirty="0"/>
              <a:t> : elle représente le contenu même de l’acte en cause. De ce fait, elle s’imposera avec la valeur qui est celle de la norme à laquelle elle s’applique et dont elle ne se détache pas ». </a:t>
            </a:r>
          </a:p>
          <a:p>
            <a:endParaRPr lang="fr-FR" dirty="0"/>
          </a:p>
          <a:p>
            <a:endParaRPr lang="fr-FR" dirty="0"/>
          </a:p>
          <a:p>
            <a:r>
              <a:rPr lang="fr-FR" dirty="0"/>
              <a:t>« Le juge explicite ce qu’a voulu l’auteur de la norme et c’est ce dernier qui s’exprime par la voix du juge ». </a:t>
            </a:r>
          </a:p>
          <a:p>
            <a:endParaRPr lang="fr-FR" dirty="0"/>
          </a:p>
        </p:txBody>
      </p:sp>
    </p:spTree>
    <p:extLst>
      <p:ext uri="{BB962C8B-B14F-4D97-AF65-F5344CB8AC3E}">
        <p14:creationId xmlns:p14="http://schemas.microsoft.com/office/powerpoint/2010/main" val="26204365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B9E567-C02E-5746-B93F-E4647CCC0ABC}"/>
              </a:ext>
            </a:extLst>
          </p:cNvPr>
          <p:cNvSpPr>
            <a:spLocks noGrp="1"/>
          </p:cNvSpPr>
          <p:nvPr>
            <p:ph type="title"/>
          </p:nvPr>
        </p:nvSpPr>
        <p:spPr/>
        <p:txBody>
          <a:bodyPr/>
          <a:lstStyle/>
          <a:p>
            <a:r>
              <a:rPr lang="fr-FR" dirty="0"/>
              <a:t>René Chapus : </a:t>
            </a:r>
          </a:p>
        </p:txBody>
      </p:sp>
      <p:sp>
        <p:nvSpPr>
          <p:cNvPr id="3" name="Espace réservé du contenu 2">
            <a:extLst>
              <a:ext uri="{FF2B5EF4-FFF2-40B4-BE49-F238E27FC236}">
                <a16:creationId xmlns:a16="http://schemas.microsoft.com/office/drawing/2014/main" id="{259DF302-4B15-2444-81AC-CD8319098E03}"/>
              </a:ext>
            </a:extLst>
          </p:cNvPr>
          <p:cNvSpPr>
            <a:spLocks noGrp="1"/>
          </p:cNvSpPr>
          <p:nvPr>
            <p:ph idx="1"/>
          </p:nvPr>
        </p:nvSpPr>
        <p:spPr/>
        <p:txBody>
          <a:bodyPr/>
          <a:lstStyle/>
          <a:p>
            <a:r>
              <a:rPr lang="fr-FR" dirty="0"/>
              <a:t> « L’œuvre du juge administratif, en tant qu’il s’exprime lui-même (et non comme interprète du droit écrit), ne peut se situer qu’au niveau qui est le sien dans le domaine des sources formelles du droit. Pour le connaître, une constatation suffit : le juge administratif est soumis à la loi dont il ne peut pas apprécier la validité ; il est au contraire en mesure d’invalider les actes des titulaires du pouvoir réglementaire ».</a:t>
            </a:r>
          </a:p>
          <a:p>
            <a:endParaRPr lang="fr-FR" dirty="0"/>
          </a:p>
        </p:txBody>
      </p:sp>
    </p:spTree>
    <p:extLst>
      <p:ext uri="{BB962C8B-B14F-4D97-AF65-F5344CB8AC3E}">
        <p14:creationId xmlns:p14="http://schemas.microsoft.com/office/powerpoint/2010/main" val="15757676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170BCC-9DC7-744C-B264-958D6C1CE86A}"/>
              </a:ext>
            </a:extLst>
          </p:cNvPr>
          <p:cNvSpPr>
            <a:spLocks noGrp="1"/>
          </p:cNvSpPr>
          <p:nvPr>
            <p:ph type="title"/>
          </p:nvPr>
        </p:nvSpPr>
        <p:spPr/>
        <p:txBody>
          <a:bodyPr/>
          <a:lstStyle/>
          <a:p>
            <a:r>
              <a:rPr lang="fr-FR" dirty="0"/>
              <a:t>René Chapus : </a:t>
            </a:r>
          </a:p>
        </p:txBody>
      </p:sp>
      <p:sp>
        <p:nvSpPr>
          <p:cNvPr id="3" name="Espace réservé du contenu 2">
            <a:extLst>
              <a:ext uri="{FF2B5EF4-FFF2-40B4-BE49-F238E27FC236}">
                <a16:creationId xmlns:a16="http://schemas.microsoft.com/office/drawing/2014/main" id="{9ED7B80A-EB2F-134D-B566-907276C56621}"/>
              </a:ext>
            </a:extLst>
          </p:cNvPr>
          <p:cNvSpPr>
            <a:spLocks noGrp="1"/>
          </p:cNvSpPr>
          <p:nvPr>
            <p:ph idx="1"/>
          </p:nvPr>
        </p:nvSpPr>
        <p:spPr/>
        <p:txBody>
          <a:bodyPr/>
          <a:lstStyle/>
          <a:p>
            <a:r>
              <a:rPr lang="fr-FR" dirty="0"/>
              <a:t>Donc le statut des PGD est : </a:t>
            </a:r>
          </a:p>
          <a:p>
            <a:pPr marL="0" indent="0">
              <a:buNone/>
            </a:pPr>
            <a:endParaRPr lang="fr-FR" dirty="0"/>
          </a:p>
          <a:p>
            <a:pPr lvl="0"/>
            <a:r>
              <a:rPr lang="fr-FR" b="1" dirty="0"/>
              <a:t>infra-législatif</a:t>
            </a:r>
            <a:r>
              <a:rPr lang="fr-FR" dirty="0"/>
              <a:t>, car ils sont l’œuvre d’un législateur soumis à la légalité</a:t>
            </a:r>
          </a:p>
          <a:p>
            <a:pPr marL="0" lvl="0" indent="0">
              <a:buNone/>
            </a:pPr>
            <a:r>
              <a:rPr lang="fr-FR" dirty="0"/>
              <a:t> </a:t>
            </a:r>
          </a:p>
          <a:p>
            <a:pPr lvl="0"/>
            <a:r>
              <a:rPr lang="fr-FR" b="1" dirty="0"/>
              <a:t>supra-réglementaire</a:t>
            </a:r>
            <a:r>
              <a:rPr lang="fr-FR" dirty="0"/>
              <a:t> car ils s’imposent comme norme de référence pour le contrôle des actes réglementaires. </a:t>
            </a:r>
          </a:p>
          <a:p>
            <a:endParaRPr lang="fr-FR" dirty="0"/>
          </a:p>
        </p:txBody>
      </p:sp>
    </p:spTree>
    <p:extLst>
      <p:ext uri="{BB962C8B-B14F-4D97-AF65-F5344CB8AC3E}">
        <p14:creationId xmlns:p14="http://schemas.microsoft.com/office/powerpoint/2010/main" val="14580823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9F3CC9-9E70-EF48-8895-069D32F6BDC5}"/>
              </a:ext>
            </a:extLst>
          </p:cNvPr>
          <p:cNvSpPr>
            <a:spLocks noGrp="1"/>
          </p:cNvSpPr>
          <p:nvPr>
            <p:ph type="title"/>
          </p:nvPr>
        </p:nvSpPr>
        <p:spPr/>
        <p:txBody>
          <a:bodyPr>
            <a:normAutofit fontScale="90000"/>
          </a:bodyPr>
          <a:lstStyle/>
          <a:p>
            <a:r>
              <a:rPr lang="fr-FR" dirty="0"/>
              <a:t>CONSEIL D'ETAT </a:t>
            </a:r>
            <a:br>
              <a:rPr lang="fr-FR" dirty="0"/>
            </a:br>
            <a:r>
              <a:rPr lang="fr-FR" dirty="0"/>
              <a:t> 11 juillet 1956 Amicale des Annamites de Paris </a:t>
            </a:r>
            <a:br>
              <a:rPr lang="fr-FR" dirty="0"/>
            </a:br>
            <a:endParaRPr lang="fr-FR" dirty="0"/>
          </a:p>
        </p:txBody>
      </p:sp>
      <p:sp>
        <p:nvSpPr>
          <p:cNvPr id="3" name="Espace réservé du contenu 2">
            <a:extLst>
              <a:ext uri="{FF2B5EF4-FFF2-40B4-BE49-F238E27FC236}">
                <a16:creationId xmlns:a16="http://schemas.microsoft.com/office/drawing/2014/main" id="{EB947DD5-064C-3645-B84D-F409FDD7BE58}"/>
              </a:ext>
            </a:extLst>
          </p:cNvPr>
          <p:cNvSpPr>
            <a:spLocks noGrp="1"/>
          </p:cNvSpPr>
          <p:nvPr>
            <p:ph idx="1"/>
          </p:nvPr>
        </p:nvSpPr>
        <p:spPr/>
        <p:txBody>
          <a:bodyPr>
            <a:normAutofit fontScale="92500" lnSpcReduction="10000"/>
          </a:bodyPr>
          <a:lstStyle/>
          <a:p>
            <a:r>
              <a:rPr lang="fr-FR" b="1" dirty="0"/>
              <a:t>Vu la Constitution du 27 octobre 1946 (…) </a:t>
            </a:r>
          </a:p>
          <a:p>
            <a:r>
              <a:rPr lang="fr-FR" dirty="0"/>
              <a:t>- CONSIDERANT qu'aux termes de l'article 81 de la Constitution de la République française : « Tous les nationaux français et les ressortissants de l'Union française ont la qualité de citoyens de l'Union française qui leur assure la jouissance des droits et libertés garantis par le préambule de la présente Constitution » ; </a:t>
            </a:r>
            <a:r>
              <a:rPr lang="fr-FR" b="1" dirty="0"/>
              <a:t>qu'il résulte de cette disposition que les principes fondamentaux reconnus par les lois de la République et réaffirmés par le préambule de ladite Constitution sont applicables sur le territoire français aux ressortissants de l'Union française ; qu'au nombre de ces principes figure la liberté d'association </a:t>
            </a:r>
            <a:r>
              <a:rPr lang="fr-FR" dirty="0"/>
              <a:t>; que, dès lors, le Ministre de l'Intérieur n'a pu, sans excéder ses pouvoirs, constater par l'arrêté attaqué en date du 30 avril 1953 la nullité de l'association déclarée des Annamites de Paris,</a:t>
            </a:r>
          </a:p>
        </p:txBody>
      </p:sp>
    </p:spTree>
    <p:extLst>
      <p:ext uri="{BB962C8B-B14F-4D97-AF65-F5344CB8AC3E}">
        <p14:creationId xmlns:p14="http://schemas.microsoft.com/office/powerpoint/2010/main" val="22049486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9D102F-12E2-974F-AEEA-08ED18F908FF}"/>
              </a:ext>
            </a:extLst>
          </p:cNvPr>
          <p:cNvSpPr>
            <a:spLocks noGrp="1"/>
          </p:cNvSpPr>
          <p:nvPr>
            <p:ph type="title"/>
          </p:nvPr>
        </p:nvSpPr>
        <p:spPr/>
        <p:txBody>
          <a:bodyPr/>
          <a:lstStyle/>
          <a:p>
            <a:r>
              <a:rPr lang="fr-FR" dirty="0"/>
              <a:t>Constitution de 1946 : Préambule</a:t>
            </a:r>
            <a:br>
              <a:rPr lang="fr-FR" dirty="0"/>
            </a:br>
            <a:endParaRPr lang="fr-FR" dirty="0"/>
          </a:p>
        </p:txBody>
      </p:sp>
      <p:sp>
        <p:nvSpPr>
          <p:cNvPr id="3" name="Espace réservé du contenu 2">
            <a:extLst>
              <a:ext uri="{FF2B5EF4-FFF2-40B4-BE49-F238E27FC236}">
                <a16:creationId xmlns:a16="http://schemas.microsoft.com/office/drawing/2014/main" id="{037F5BA8-1263-EF4F-9404-21DCA80467B9}"/>
              </a:ext>
            </a:extLst>
          </p:cNvPr>
          <p:cNvSpPr>
            <a:spLocks noGrp="1"/>
          </p:cNvSpPr>
          <p:nvPr>
            <p:ph idx="1"/>
          </p:nvPr>
        </p:nvSpPr>
        <p:spPr/>
        <p:txBody>
          <a:bodyPr/>
          <a:lstStyle/>
          <a:p>
            <a:r>
              <a:rPr lang="fr-FR" dirty="0"/>
              <a:t>Au lendemain de la victoire remportée par les peuples libres sur les régimes qui ont tenté d'asservir et de dégrader la personne humaine, le peuple français proclame à nouveau que tout être humain, sans distinction de race, de religion ni de croyance, possède des droits inaliénables et sacrés. Il réaffirme solennellement les droits et libertés de l'homme et du citoyen consacrés par la Déclaration des droits de 1789 et </a:t>
            </a:r>
            <a:r>
              <a:rPr lang="fr-FR" b="1" dirty="0"/>
              <a:t>les principes fondamentaux reconnus par les lois de la République.</a:t>
            </a:r>
          </a:p>
        </p:txBody>
      </p:sp>
    </p:spTree>
    <p:extLst>
      <p:ext uri="{BB962C8B-B14F-4D97-AF65-F5344CB8AC3E}">
        <p14:creationId xmlns:p14="http://schemas.microsoft.com/office/powerpoint/2010/main" val="13819603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42DF61-A498-9D40-8C71-DD009F067F41}"/>
              </a:ext>
            </a:extLst>
          </p:cNvPr>
          <p:cNvSpPr>
            <a:spLocks noGrp="1"/>
          </p:cNvSpPr>
          <p:nvPr>
            <p:ph type="title"/>
          </p:nvPr>
        </p:nvSpPr>
        <p:spPr/>
        <p:txBody>
          <a:bodyPr/>
          <a:lstStyle/>
          <a:p>
            <a:r>
              <a:rPr lang="fr-FR" dirty="0"/>
              <a:t>Théorie réaliste de l’interprétation (M. </a:t>
            </a:r>
            <a:r>
              <a:rPr lang="fr-FR" dirty="0" err="1"/>
              <a:t>Troper</a:t>
            </a:r>
            <a:r>
              <a:rPr lang="fr-FR"/>
              <a:t>, « justice </a:t>
            </a:r>
            <a:r>
              <a:rPr lang="fr-FR" dirty="0"/>
              <a:t>constitutionnelle </a:t>
            </a:r>
            <a:r>
              <a:rPr lang="fr-FR"/>
              <a:t>et démocratie »)</a:t>
            </a:r>
            <a:endParaRPr lang="fr-FR" dirty="0"/>
          </a:p>
        </p:txBody>
      </p:sp>
      <p:sp>
        <p:nvSpPr>
          <p:cNvPr id="3" name="Espace réservé du contenu 2">
            <a:extLst>
              <a:ext uri="{FF2B5EF4-FFF2-40B4-BE49-F238E27FC236}">
                <a16:creationId xmlns:a16="http://schemas.microsoft.com/office/drawing/2014/main" id="{45A353BD-C06E-604E-A56E-6A42B49C8CBB}"/>
              </a:ext>
            </a:extLst>
          </p:cNvPr>
          <p:cNvSpPr>
            <a:spLocks noGrp="1"/>
          </p:cNvSpPr>
          <p:nvPr>
            <p:ph idx="1"/>
          </p:nvPr>
        </p:nvSpPr>
        <p:spPr/>
        <p:txBody>
          <a:bodyPr>
            <a:normAutofit lnSpcReduction="10000"/>
          </a:bodyPr>
          <a:lstStyle/>
          <a:p>
            <a:pPr lvl="0"/>
            <a:r>
              <a:rPr lang="fr-FR" dirty="0"/>
              <a:t>La norme «  est contenue dans un texte, constitution, loi, décret ou autre »</a:t>
            </a:r>
          </a:p>
          <a:p>
            <a:r>
              <a:rPr lang="fr-FR" sz="2400" dirty="0"/>
              <a:t>pour connaître la norme, il faut nécessairement déterminer la signification de ce texte.</a:t>
            </a:r>
          </a:p>
          <a:p>
            <a:pPr lvl="0"/>
            <a:endParaRPr lang="fr-FR" sz="2400" dirty="0"/>
          </a:p>
          <a:p>
            <a:r>
              <a:rPr lang="fr-FR" dirty="0"/>
              <a:t>la norme qu’exprime ce texte « est dans une large mesure indéterminée »</a:t>
            </a:r>
          </a:p>
          <a:p>
            <a:pPr lvl="0"/>
            <a:r>
              <a:rPr lang="fr-FR" dirty="0"/>
              <a:t>L’interprétation est un acte de volonté (« l’énoncé d’une prescription ») et non pas de connaissance : </a:t>
            </a:r>
            <a:endParaRPr lang="fr-FR" sz="2400" dirty="0"/>
          </a:p>
          <a:p>
            <a:pPr lvl="1"/>
            <a:r>
              <a:rPr lang="fr-FR" dirty="0"/>
              <a:t>Il n’y a pas de signification objective susceptible d’être connue</a:t>
            </a:r>
            <a:endParaRPr lang="fr-FR" sz="2000" dirty="0"/>
          </a:p>
          <a:p>
            <a:pPr lvl="1"/>
            <a:r>
              <a:rPr lang="fr-FR" dirty="0"/>
              <a:t>L’intention de l’auteur est difficile à connaître. </a:t>
            </a:r>
            <a:endParaRPr lang="fr-FR" sz="2000" dirty="0"/>
          </a:p>
          <a:p>
            <a:endParaRPr lang="fr-FR" dirty="0"/>
          </a:p>
          <a:p>
            <a:endParaRPr lang="fr-FR" dirty="0"/>
          </a:p>
        </p:txBody>
      </p:sp>
    </p:spTree>
    <p:extLst>
      <p:ext uri="{BB962C8B-B14F-4D97-AF65-F5344CB8AC3E}">
        <p14:creationId xmlns:p14="http://schemas.microsoft.com/office/powerpoint/2010/main" val="2774259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C4C097-C7FC-CD49-876B-3E7649FC5E14}"/>
              </a:ext>
            </a:extLst>
          </p:cNvPr>
          <p:cNvSpPr>
            <a:spLocks noGrp="1"/>
          </p:cNvSpPr>
          <p:nvPr>
            <p:ph type="title"/>
          </p:nvPr>
        </p:nvSpPr>
        <p:spPr/>
        <p:txBody>
          <a:bodyPr/>
          <a:lstStyle/>
          <a:p>
            <a:pPr algn="ctr"/>
            <a:r>
              <a:rPr lang="fr-FR" dirty="0"/>
              <a:t>Deux conceptions irrecevables </a:t>
            </a:r>
          </a:p>
        </p:txBody>
      </p:sp>
      <p:graphicFrame>
        <p:nvGraphicFramePr>
          <p:cNvPr id="4" name="Espace réservé du contenu 3">
            <a:extLst>
              <a:ext uri="{FF2B5EF4-FFF2-40B4-BE49-F238E27FC236}">
                <a16:creationId xmlns:a16="http://schemas.microsoft.com/office/drawing/2014/main" id="{70D3C4BE-FED2-494B-A43E-A7E1EF701490}"/>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94537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Décisions du Conseil constitutionnel</a:t>
            </a:r>
          </a:p>
        </p:txBody>
      </p:sp>
      <p:sp>
        <p:nvSpPr>
          <p:cNvPr id="3" name="Espace réservé du contenu 2"/>
          <p:cNvSpPr>
            <a:spLocks noGrp="1"/>
          </p:cNvSpPr>
          <p:nvPr>
            <p:ph idx="1"/>
          </p:nvPr>
        </p:nvSpPr>
        <p:spPr/>
        <p:txBody>
          <a:bodyPr/>
          <a:lstStyle/>
          <a:p>
            <a:pPr algn="just"/>
            <a:r>
              <a:rPr lang="en-US" dirty="0"/>
              <a:t> </a:t>
            </a:r>
            <a:r>
              <a:rPr lang="en-US" b="1" dirty="0" err="1"/>
              <a:t>Décision</a:t>
            </a:r>
            <a:r>
              <a:rPr lang="en-US" b="1" dirty="0"/>
              <a:t> n° 2012−654 DC du 09 </a:t>
            </a:r>
            <a:r>
              <a:rPr lang="en-US" b="1" dirty="0" err="1"/>
              <a:t>août</a:t>
            </a:r>
            <a:r>
              <a:rPr lang="en-US" b="1" dirty="0"/>
              <a:t> 2012 </a:t>
            </a:r>
            <a:endParaRPr lang="en-US" dirty="0"/>
          </a:p>
          <a:p>
            <a:pPr algn="just"/>
            <a:r>
              <a:rPr lang="en-US" b="1" dirty="0"/>
              <a:t> </a:t>
            </a:r>
            <a:r>
              <a:rPr lang="en-US" b="1" dirty="0" err="1"/>
              <a:t>Loi</a:t>
            </a:r>
            <a:r>
              <a:rPr lang="en-US" b="1" dirty="0"/>
              <a:t> de finances </a:t>
            </a:r>
            <a:r>
              <a:rPr lang="en-US" b="1" dirty="0" err="1"/>
              <a:t>rectificative</a:t>
            </a:r>
            <a:r>
              <a:rPr lang="en-US" b="1" dirty="0"/>
              <a:t> pour 2012 </a:t>
            </a:r>
            <a:endParaRPr lang="en-US" dirty="0"/>
          </a:p>
          <a:p>
            <a:endParaRPr lang="fr-FR" dirty="0"/>
          </a:p>
        </p:txBody>
      </p:sp>
    </p:spTree>
    <p:extLst>
      <p:ext uri="{BB962C8B-B14F-4D97-AF65-F5344CB8AC3E}">
        <p14:creationId xmlns:p14="http://schemas.microsoft.com/office/powerpoint/2010/main" val="19521809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algn="just"/>
            <a:r>
              <a:rPr lang="fr-FR" dirty="0">
                <a:hlinkClick r:id="rId2">
                  <a:extLst>
                    <a:ext uri="{A12FA001-AC4F-418D-AE19-62706E023703}">
                      <ahyp:hlinkClr xmlns:ahyp="http://schemas.microsoft.com/office/drawing/2018/hyperlinkcolor" xmlns="" val="tx"/>
                    </a:ext>
                  </a:extLst>
                </a:hlinkClick>
              </a:rPr>
              <a:t>Olivier Beaud</a:t>
            </a:r>
            <a:r>
              <a:rPr lang="fr-FR" dirty="0"/>
              <a:t>, </a:t>
            </a:r>
            <a:r>
              <a:rPr lang="fr-FR" b="1" dirty="0"/>
              <a:t>Le Conseil constitutionnel et le traitement du président de la république : une hérésie constitutionnelle (A propos de la décision du 9 août 2012).</a:t>
            </a:r>
          </a:p>
          <a:p>
            <a:pPr algn="just"/>
            <a:r>
              <a:rPr lang="fr-FR" dirty="0"/>
              <a:t>http://juspoliticum.com/article/Le-Conseil-constitutionnel-et-le-traitement-du-president-de-la-republique-une-heresie-constitutionnelle-A-propos-de-la-decision-du-9-aout-2012-660.html</a:t>
            </a:r>
          </a:p>
        </p:txBody>
      </p:sp>
    </p:spTree>
    <p:extLst>
      <p:ext uri="{BB962C8B-B14F-4D97-AF65-F5344CB8AC3E}">
        <p14:creationId xmlns:p14="http://schemas.microsoft.com/office/powerpoint/2010/main" val="116403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8C559D3-17BD-DB4F-AD5B-111F6DF2AB8A}"/>
              </a:ext>
            </a:extLst>
          </p:cNvPr>
          <p:cNvSpPr>
            <a:spLocks noChangeArrowheads="1"/>
          </p:cNvSpPr>
          <p:nvPr/>
        </p:nvSpPr>
        <p:spPr bwMode="auto">
          <a:xfrm>
            <a:off x="2881313" y="2387601"/>
            <a:ext cx="184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eaLnBrk="1" hangingPunct="1"/>
            <a:endParaRPr lang="fr-FR" altLang="fr-FR" sz="4000"/>
          </a:p>
          <a:p>
            <a:pPr eaLnBrk="1" hangingPunct="1"/>
            <a:endParaRPr lang="fr-FR" altLang="fr-FR" sz="4000"/>
          </a:p>
        </p:txBody>
      </p:sp>
      <p:sp>
        <p:nvSpPr>
          <p:cNvPr id="2" name="Rectangle 1">
            <a:extLst>
              <a:ext uri="{FF2B5EF4-FFF2-40B4-BE49-F238E27FC236}">
                <a16:creationId xmlns:a16="http://schemas.microsoft.com/office/drawing/2014/main" id="{994BFBF9-0FD5-1B46-A228-79334E14B6E8}"/>
              </a:ext>
            </a:extLst>
          </p:cNvPr>
          <p:cNvSpPr/>
          <p:nvPr/>
        </p:nvSpPr>
        <p:spPr>
          <a:xfrm>
            <a:off x="1040526" y="1570858"/>
            <a:ext cx="9417268" cy="3970318"/>
          </a:xfrm>
          <a:prstGeom prst="rect">
            <a:avLst/>
          </a:prstGeom>
        </p:spPr>
        <p:txBody>
          <a:bodyPr wrap="square">
            <a:spAutoFit/>
          </a:bodyPr>
          <a:lstStyle/>
          <a:p>
            <a:pPr eaLnBrk="1" hangingPunct="1">
              <a:defRPr/>
            </a:pPr>
            <a:r>
              <a:rPr lang="fr-FR" sz="2800" b="1" cap="all" dirty="0">
                <a:latin typeface="Verdana" charset="0"/>
                <a:ea typeface="MS PGothic" charset="0"/>
                <a:cs typeface="MS PGothic" charset="0"/>
              </a:rPr>
              <a:t>Introduction</a:t>
            </a:r>
          </a:p>
          <a:p>
            <a:pPr eaLnBrk="1" hangingPunct="1">
              <a:defRPr/>
            </a:pPr>
            <a:endParaRPr lang="fr-FR" sz="2800" b="1" cap="all" dirty="0">
              <a:latin typeface="Verdana" charset="0"/>
              <a:ea typeface="MS PGothic" charset="0"/>
              <a:cs typeface="MS PGothic" charset="0"/>
            </a:endParaRPr>
          </a:p>
          <a:p>
            <a:pPr marL="514350" indent="-514350" algn="just">
              <a:buFont typeface="+mj-lt"/>
              <a:buAutoNum type="alphaUcPeriod"/>
              <a:defRPr/>
            </a:pPr>
            <a:r>
              <a:rPr lang="fr-FR" sz="2800" b="1" dirty="0"/>
              <a:t>Une idée répandue : la constitution, rien que la constitution, toute la constitution.</a:t>
            </a:r>
          </a:p>
          <a:p>
            <a:pPr marL="514350" indent="-514350" algn="just">
              <a:buFont typeface="+mj-lt"/>
              <a:buAutoNum type="alphaUcPeriod"/>
              <a:defRPr/>
            </a:pPr>
            <a:r>
              <a:rPr lang="fr-FR" sz="2800" b="1" dirty="0"/>
              <a:t>une crise des sources constitutionnelles ? </a:t>
            </a:r>
          </a:p>
          <a:p>
            <a:pPr marL="514350" indent="-514350" algn="just">
              <a:buFont typeface="+mj-lt"/>
              <a:buAutoNum type="alphaUcPeriod"/>
              <a:defRPr/>
            </a:pPr>
            <a:r>
              <a:rPr lang="fr-FR" sz="2800" b="1" dirty="0"/>
              <a:t> « Sources du droit » : définitions</a:t>
            </a:r>
          </a:p>
          <a:p>
            <a:pPr marL="514350" indent="-514350" algn="just">
              <a:buFont typeface="+mj-lt"/>
              <a:buAutoNum type="alphaUcPeriod"/>
              <a:defRPr/>
            </a:pPr>
            <a:r>
              <a:rPr lang="fr-FR" sz="2800" b="1" dirty="0"/>
              <a:t>Logique générale du raisonnement en termes de sources</a:t>
            </a:r>
          </a:p>
          <a:p>
            <a:pPr algn="just">
              <a:defRPr/>
            </a:pPr>
            <a:endParaRPr lang="fr-FR" sz="2800" b="1" dirty="0"/>
          </a:p>
          <a:p>
            <a:pPr marL="514350" indent="-514350" eaLnBrk="1" hangingPunct="1">
              <a:buFont typeface="+mj-lt"/>
              <a:buAutoNum type="arabicPeriod"/>
              <a:defRPr/>
            </a:pPr>
            <a:endParaRPr lang="fr-FR" sz="2800" b="1" cap="all" dirty="0">
              <a:latin typeface="Verdana" charset="0"/>
              <a:ea typeface="MS PGothic" charset="0"/>
              <a:cs typeface="MS PGothic" charset="0"/>
            </a:endParaRPr>
          </a:p>
        </p:txBody>
      </p:sp>
    </p:spTree>
    <p:extLst>
      <p:ext uri="{BB962C8B-B14F-4D97-AF65-F5344CB8AC3E}">
        <p14:creationId xmlns:p14="http://schemas.microsoft.com/office/powerpoint/2010/main" val="3671893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121FC-A418-5243-A668-41215FC9BD0F}"/>
              </a:ext>
            </a:extLst>
          </p:cNvPr>
          <p:cNvSpPr>
            <a:spLocks noGrp="1"/>
          </p:cNvSpPr>
          <p:nvPr>
            <p:ph type="title"/>
          </p:nvPr>
        </p:nvSpPr>
        <p:spPr/>
        <p:txBody>
          <a:bodyPr/>
          <a:lstStyle/>
          <a:p>
            <a:r>
              <a:rPr lang="fr-FR" dirty="0"/>
              <a:t>Chapitre XI, 6 de l’</a:t>
            </a:r>
            <a:r>
              <a:rPr lang="fr-FR" i="1" dirty="0"/>
              <a:t>Esprit des Lois</a:t>
            </a:r>
            <a:endParaRPr lang="fr-FR" dirty="0"/>
          </a:p>
        </p:txBody>
      </p:sp>
      <p:sp>
        <p:nvSpPr>
          <p:cNvPr id="3" name="Espace réservé du contenu 2">
            <a:extLst>
              <a:ext uri="{FF2B5EF4-FFF2-40B4-BE49-F238E27FC236}">
                <a16:creationId xmlns:a16="http://schemas.microsoft.com/office/drawing/2014/main" id="{C5ABCA4E-BF44-D543-8932-D0BB1512E9B7}"/>
              </a:ext>
            </a:extLst>
          </p:cNvPr>
          <p:cNvSpPr>
            <a:spLocks noGrp="1"/>
          </p:cNvSpPr>
          <p:nvPr>
            <p:ph idx="1"/>
          </p:nvPr>
        </p:nvSpPr>
        <p:spPr/>
        <p:txBody>
          <a:bodyPr/>
          <a:lstStyle/>
          <a:p>
            <a:r>
              <a:rPr lang="fr-FR" dirty="0"/>
              <a:t>« le gouvernement anglais ne sera plus libre, soit lorsque la couronne ne dépendra plus de la nation pour ses subsides,</a:t>
            </a:r>
          </a:p>
        </p:txBody>
      </p:sp>
    </p:spTree>
    <p:extLst>
      <p:ext uri="{BB962C8B-B14F-4D97-AF65-F5344CB8AC3E}">
        <p14:creationId xmlns:p14="http://schemas.microsoft.com/office/powerpoint/2010/main" val="19617791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2661DB-581A-674A-91F4-59103DB0E06E}"/>
              </a:ext>
            </a:extLst>
          </p:cNvPr>
          <p:cNvSpPr>
            <a:spLocks noGrp="1"/>
          </p:cNvSpPr>
          <p:nvPr>
            <p:ph type="title"/>
          </p:nvPr>
        </p:nvSpPr>
        <p:spPr/>
        <p:txBody>
          <a:bodyPr/>
          <a:lstStyle/>
          <a:p>
            <a:r>
              <a:rPr lang="fr-FR" dirty="0"/>
              <a:t>Etats-Unis : salaire présidentiel </a:t>
            </a:r>
          </a:p>
        </p:txBody>
      </p:sp>
      <p:sp>
        <p:nvSpPr>
          <p:cNvPr id="3" name="Espace réservé du contenu 2">
            <a:extLst>
              <a:ext uri="{FF2B5EF4-FFF2-40B4-BE49-F238E27FC236}">
                <a16:creationId xmlns:a16="http://schemas.microsoft.com/office/drawing/2014/main" id="{AD92309B-EFDB-E540-90C5-68F1784F1490}"/>
              </a:ext>
            </a:extLst>
          </p:cNvPr>
          <p:cNvSpPr>
            <a:spLocks noGrp="1"/>
          </p:cNvSpPr>
          <p:nvPr>
            <p:ph idx="1"/>
          </p:nvPr>
        </p:nvSpPr>
        <p:spPr/>
        <p:txBody>
          <a:bodyPr/>
          <a:lstStyle/>
          <a:p>
            <a:endParaRPr lang="fr-FR" dirty="0"/>
          </a:p>
          <a:p>
            <a:pPr lvl="1"/>
            <a:r>
              <a:rPr lang="fr-FR" dirty="0">
                <a:hlinkClick r:id="rId2"/>
              </a:rPr>
              <a:t>ArtII.S1.C6.1</a:t>
            </a:r>
            <a:r>
              <a:rPr lang="fr-FR" dirty="0"/>
              <a:t>  Succession Clause for the </a:t>
            </a:r>
            <a:r>
              <a:rPr lang="fr-FR" dirty="0" err="1"/>
              <a:t>Presidency</a:t>
            </a:r>
            <a:endParaRPr lang="fr-FR" dirty="0"/>
          </a:p>
          <a:p>
            <a:r>
              <a:rPr lang="fr-FR" b="1" dirty="0"/>
              <a:t>Clause 7 Compensation and Emoluments</a:t>
            </a:r>
            <a:endParaRPr lang="fr-FR" dirty="0"/>
          </a:p>
          <a:p>
            <a:r>
              <a:rPr lang="fr-FR" dirty="0"/>
              <a:t>The </a:t>
            </a:r>
            <a:r>
              <a:rPr lang="fr-FR" dirty="0" err="1"/>
              <a:t>President</a:t>
            </a:r>
            <a:r>
              <a:rPr lang="fr-FR" dirty="0"/>
              <a:t> </a:t>
            </a:r>
            <a:r>
              <a:rPr lang="fr-FR" dirty="0" err="1"/>
              <a:t>shall</a:t>
            </a:r>
            <a:r>
              <a:rPr lang="fr-FR" dirty="0"/>
              <a:t>, at </a:t>
            </a:r>
            <a:r>
              <a:rPr lang="fr-FR" dirty="0" err="1"/>
              <a:t>stated</a:t>
            </a:r>
            <a:r>
              <a:rPr lang="fr-FR" dirty="0"/>
              <a:t> Times, </a:t>
            </a:r>
            <a:r>
              <a:rPr lang="fr-FR" dirty="0" err="1"/>
              <a:t>receive</a:t>
            </a:r>
            <a:r>
              <a:rPr lang="fr-FR" dirty="0"/>
              <a:t> for </a:t>
            </a:r>
            <a:r>
              <a:rPr lang="fr-FR" dirty="0" err="1"/>
              <a:t>his</a:t>
            </a:r>
            <a:r>
              <a:rPr lang="fr-FR" dirty="0"/>
              <a:t> Services, a Compensation, </a:t>
            </a:r>
            <a:r>
              <a:rPr lang="fr-FR" dirty="0" err="1"/>
              <a:t>which</a:t>
            </a:r>
            <a:r>
              <a:rPr lang="fr-FR" dirty="0"/>
              <a:t> </a:t>
            </a:r>
            <a:r>
              <a:rPr lang="fr-FR" dirty="0" err="1"/>
              <a:t>shall</a:t>
            </a:r>
            <a:r>
              <a:rPr lang="fr-FR" dirty="0"/>
              <a:t> </a:t>
            </a:r>
            <a:r>
              <a:rPr lang="fr-FR" dirty="0" err="1"/>
              <a:t>neither</a:t>
            </a:r>
            <a:r>
              <a:rPr lang="fr-FR" dirty="0"/>
              <a:t> </a:t>
            </a:r>
            <a:r>
              <a:rPr lang="fr-FR" dirty="0" err="1"/>
              <a:t>be</a:t>
            </a:r>
            <a:r>
              <a:rPr lang="fr-FR" dirty="0"/>
              <a:t> </a:t>
            </a:r>
            <a:r>
              <a:rPr lang="fr-FR" dirty="0" err="1"/>
              <a:t>encreased</a:t>
            </a:r>
            <a:r>
              <a:rPr lang="fr-FR" dirty="0"/>
              <a:t> </a:t>
            </a:r>
            <a:r>
              <a:rPr lang="fr-FR" dirty="0" err="1"/>
              <a:t>nor</a:t>
            </a:r>
            <a:r>
              <a:rPr lang="fr-FR" dirty="0"/>
              <a:t> </a:t>
            </a:r>
            <a:r>
              <a:rPr lang="fr-FR" dirty="0" err="1"/>
              <a:t>diminished</a:t>
            </a:r>
            <a:r>
              <a:rPr lang="fr-FR" dirty="0"/>
              <a:t> </a:t>
            </a:r>
            <a:r>
              <a:rPr lang="fr-FR" dirty="0" err="1"/>
              <a:t>during</a:t>
            </a:r>
            <a:r>
              <a:rPr lang="fr-FR" dirty="0"/>
              <a:t> the </a:t>
            </a:r>
            <a:r>
              <a:rPr lang="fr-FR" dirty="0" err="1"/>
              <a:t>Period</a:t>
            </a:r>
            <a:r>
              <a:rPr lang="fr-FR" dirty="0"/>
              <a:t> for </a:t>
            </a:r>
            <a:r>
              <a:rPr lang="fr-FR" dirty="0" err="1"/>
              <a:t>which</a:t>
            </a:r>
            <a:r>
              <a:rPr lang="fr-FR" dirty="0"/>
              <a:t> </a:t>
            </a:r>
            <a:r>
              <a:rPr lang="fr-FR" dirty="0" err="1"/>
              <a:t>he</a:t>
            </a:r>
            <a:r>
              <a:rPr lang="fr-FR" dirty="0"/>
              <a:t> </a:t>
            </a:r>
            <a:r>
              <a:rPr lang="fr-FR" dirty="0" err="1"/>
              <a:t>shall</a:t>
            </a:r>
            <a:r>
              <a:rPr lang="fr-FR" dirty="0"/>
              <a:t> have been </a:t>
            </a:r>
            <a:r>
              <a:rPr lang="fr-FR" dirty="0" err="1"/>
              <a:t>elected</a:t>
            </a:r>
            <a:r>
              <a:rPr lang="fr-FR" dirty="0"/>
              <a:t>, and </a:t>
            </a:r>
            <a:r>
              <a:rPr lang="fr-FR" dirty="0" err="1"/>
              <a:t>he</a:t>
            </a:r>
            <a:r>
              <a:rPr lang="fr-FR" dirty="0"/>
              <a:t> </a:t>
            </a:r>
            <a:r>
              <a:rPr lang="fr-FR" dirty="0" err="1"/>
              <a:t>shall</a:t>
            </a:r>
            <a:r>
              <a:rPr lang="fr-FR" dirty="0"/>
              <a:t> not </a:t>
            </a:r>
            <a:r>
              <a:rPr lang="fr-FR" dirty="0" err="1"/>
              <a:t>receive</a:t>
            </a:r>
            <a:r>
              <a:rPr lang="fr-FR" dirty="0"/>
              <a:t> </a:t>
            </a:r>
            <a:r>
              <a:rPr lang="fr-FR" dirty="0" err="1"/>
              <a:t>within</a:t>
            </a:r>
            <a:r>
              <a:rPr lang="fr-FR" dirty="0"/>
              <a:t> </a:t>
            </a:r>
            <a:r>
              <a:rPr lang="fr-FR" dirty="0" err="1"/>
              <a:t>that</a:t>
            </a:r>
            <a:r>
              <a:rPr lang="fr-FR" dirty="0"/>
              <a:t> </a:t>
            </a:r>
            <a:r>
              <a:rPr lang="fr-FR" dirty="0" err="1"/>
              <a:t>Period</a:t>
            </a:r>
            <a:r>
              <a:rPr lang="fr-FR" dirty="0"/>
              <a:t> </a:t>
            </a:r>
            <a:r>
              <a:rPr lang="fr-FR" dirty="0" err="1"/>
              <a:t>any</a:t>
            </a:r>
            <a:r>
              <a:rPr lang="fr-FR" dirty="0"/>
              <a:t> </a:t>
            </a:r>
            <a:r>
              <a:rPr lang="fr-FR" dirty="0" err="1"/>
              <a:t>other</a:t>
            </a:r>
            <a:r>
              <a:rPr lang="fr-FR" dirty="0"/>
              <a:t> Emolument </a:t>
            </a:r>
            <a:r>
              <a:rPr lang="fr-FR" dirty="0" err="1"/>
              <a:t>from</a:t>
            </a:r>
            <a:r>
              <a:rPr lang="fr-FR" dirty="0"/>
              <a:t> the United States, or </a:t>
            </a:r>
            <a:r>
              <a:rPr lang="fr-FR" dirty="0" err="1"/>
              <a:t>any</a:t>
            </a:r>
            <a:r>
              <a:rPr lang="fr-FR" dirty="0"/>
              <a:t> of </a:t>
            </a:r>
            <a:r>
              <a:rPr lang="fr-FR" dirty="0" err="1"/>
              <a:t>them</a:t>
            </a:r>
            <a:r>
              <a:rPr lang="fr-FR" dirty="0"/>
              <a:t>.</a:t>
            </a:r>
          </a:p>
          <a:p>
            <a:endParaRPr lang="fr-FR" dirty="0"/>
          </a:p>
        </p:txBody>
      </p:sp>
    </p:spTree>
    <p:extLst>
      <p:ext uri="{BB962C8B-B14F-4D97-AF65-F5344CB8AC3E}">
        <p14:creationId xmlns:p14="http://schemas.microsoft.com/office/powerpoint/2010/main" val="1693388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1EAD09-12EE-494C-902E-7EA652D52BD5}"/>
              </a:ext>
            </a:extLst>
          </p:cNvPr>
          <p:cNvSpPr>
            <a:spLocks noGrp="1"/>
          </p:cNvSpPr>
          <p:nvPr>
            <p:ph type="title"/>
          </p:nvPr>
        </p:nvSpPr>
        <p:spPr/>
        <p:txBody>
          <a:bodyPr/>
          <a:lstStyle/>
          <a:p>
            <a:r>
              <a:rPr lang="fr-FR" b="1" dirty="0"/>
              <a:t>The </a:t>
            </a:r>
            <a:r>
              <a:rPr lang="fr-FR" b="1" dirty="0" err="1"/>
              <a:t>Federalist</a:t>
            </a:r>
            <a:r>
              <a:rPr lang="fr-FR" b="1" dirty="0"/>
              <a:t> </a:t>
            </a:r>
            <a:r>
              <a:rPr lang="fr-FR" b="1" dirty="0" err="1"/>
              <a:t>Papers</a:t>
            </a:r>
            <a:r>
              <a:rPr lang="fr-FR" b="1" dirty="0"/>
              <a:t> : No. 73 (Hamilton)</a:t>
            </a:r>
            <a:endParaRPr lang="fr-FR" dirty="0"/>
          </a:p>
        </p:txBody>
      </p:sp>
      <p:sp>
        <p:nvSpPr>
          <p:cNvPr id="3" name="Espace réservé du contenu 2">
            <a:extLst>
              <a:ext uri="{FF2B5EF4-FFF2-40B4-BE49-F238E27FC236}">
                <a16:creationId xmlns:a16="http://schemas.microsoft.com/office/drawing/2014/main" id="{FFBE1ECF-97F7-1F45-8B46-CCD0A835A0D4}"/>
              </a:ext>
            </a:extLst>
          </p:cNvPr>
          <p:cNvSpPr>
            <a:spLocks noGrp="1"/>
          </p:cNvSpPr>
          <p:nvPr>
            <p:ph idx="1"/>
          </p:nvPr>
        </p:nvSpPr>
        <p:spPr/>
        <p:txBody>
          <a:bodyPr/>
          <a:lstStyle/>
          <a:p>
            <a:pPr marL="0" indent="0">
              <a:buNone/>
            </a:pPr>
            <a:r>
              <a:rPr lang="fr-FR" dirty="0"/>
              <a:t>« The </a:t>
            </a:r>
            <a:r>
              <a:rPr lang="fr-FR" dirty="0" err="1"/>
              <a:t>legislature</a:t>
            </a:r>
            <a:r>
              <a:rPr lang="fr-FR" dirty="0"/>
              <a:t>, on the </a:t>
            </a:r>
            <a:r>
              <a:rPr lang="fr-FR" dirty="0" err="1"/>
              <a:t>appointment</a:t>
            </a:r>
            <a:r>
              <a:rPr lang="fr-FR" dirty="0"/>
              <a:t> of a </a:t>
            </a:r>
            <a:r>
              <a:rPr lang="fr-FR" dirty="0" err="1"/>
              <a:t>President</a:t>
            </a:r>
            <a:r>
              <a:rPr lang="fr-FR" dirty="0"/>
              <a:t>, </a:t>
            </a:r>
            <a:r>
              <a:rPr lang="fr-FR" dirty="0" err="1"/>
              <a:t>is</a:t>
            </a:r>
            <a:r>
              <a:rPr lang="fr-FR" dirty="0"/>
              <a:t> once for all to </a:t>
            </a:r>
            <a:r>
              <a:rPr lang="fr-FR" dirty="0" err="1"/>
              <a:t>declare</a:t>
            </a:r>
            <a:r>
              <a:rPr lang="fr-FR" dirty="0"/>
              <a:t> </a:t>
            </a:r>
            <a:r>
              <a:rPr lang="fr-FR" dirty="0" err="1"/>
              <a:t>what</a:t>
            </a:r>
            <a:r>
              <a:rPr lang="fr-FR" dirty="0"/>
              <a:t> </a:t>
            </a:r>
            <a:r>
              <a:rPr lang="fr-FR" dirty="0" err="1"/>
              <a:t>shall</a:t>
            </a:r>
            <a:r>
              <a:rPr lang="fr-FR" dirty="0"/>
              <a:t> </a:t>
            </a:r>
            <a:r>
              <a:rPr lang="fr-FR" dirty="0" err="1"/>
              <a:t>be</a:t>
            </a:r>
            <a:r>
              <a:rPr lang="fr-FR" dirty="0"/>
              <a:t> the compensation for </a:t>
            </a:r>
            <a:r>
              <a:rPr lang="fr-FR" dirty="0" err="1"/>
              <a:t>his</a:t>
            </a:r>
            <a:r>
              <a:rPr lang="fr-FR" dirty="0"/>
              <a:t> services </a:t>
            </a:r>
            <a:r>
              <a:rPr lang="fr-FR" dirty="0" err="1"/>
              <a:t>during</a:t>
            </a:r>
            <a:r>
              <a:rPr lang="fr-FR" dirty="0"/>
              <a:t> the time for </a:t>
            </a:r>
            <a:r>
              <a:rPr lang="fr-FR" dirty="0" err="1"/>
              <a:t>which</a:t>
            </a:r>
            <a:r>
              <a:rPr lang="fr-FR" dirty="0"/>
              <a:t> </a:t>
            </a:r>
            <a:r>
              <a:rPr lang="fr-FR" dirty="0" err="1"/>
              <a:t>he</a:t>
            </a:r>
            <a:r>
              <a:rPr lang="fr-FR" dirty="0"/>
              <a:t> </a:t>
            </a:r>
            <a:r>
              <a:rPr lang="fr-FR" dirty="0" err="1"/>
              <a:t>shall</a:t>
            </a:r>
            <a:r>
              <a:rPr lang="fr-FR" dirty="0"/>
              <a:t> have been </a:t>
            </a:r>
            <a:r>
              <a:rPr lang="fr-FR" dirty="0" err="1"/>
              <a:t>elected</a:t>
            </a:r>
            <a:r>
              <a:rPr lang="fr-FR" dirty="0"/>
              <a:t>. This </a:t>
            </a:r>
            <a:r>
              <a:rPr lang="fr-FR" dirty="0" err="1"/>
              <a:t>done</a:t>
            </a:r>
            <a:r>
              <a:rPr lang="fr-FR" dirty="0"/>
              <a:t>, </a:t>
            </a:r>
            <a:r>
              <a:rPr lang="fr-FR" dirty="0" err="1"/>
              <a:t>they</a:t>
            </a:r>
            <a:r>
              <a:rPr lang="fr-FR" dirty="0"/>
              <a:t> </a:t>
            </a:r>
            <a:r>
              <a:rPr lang="fr-FR" dirty="0" err="1"/>
              <a:t>will</a:t>
            </a:r>
            <a:r>
              <a:rPr lang="fr-FR" dirty="0"/>
              <a:t> have no power to alter </a:t>
            </a:r>
            <a:r>
              <a:rPr lang="fr-FR" dirty="0" err="1"/>
              <a:t>it</a:t>
            </a:r>
            <a:r>
              <a:rPr lang="fr-FR" dirty="0"/>
              <a:t>, </a:t>
            </a:r>
            <a:r>
              <a:rPr lang="fr-FR" dirty="0" err="1"/>
              <a:t>either</a:t>
            </a:r>
            <a:r>
              <a:rPr lang="fr-FR" dirty="0"/>
              <a:t> by </a:t>
            </a:r>
            <a:r>
              <a:rPr lang="fr-FR" dirty="0" err="1"/>
              <a:t>increase</a:t>
            </a:r>
            <a:r>
              <a:rPr lang="fr-FR" dirty="0"/>
              <a:t> or diminution, till a new </a:t>
            </a:r>
            <a:r>
              <a:rPr lang="fr-FR" dirty="0" err="1"/>
              <a:t>period</a:t>
            </a:r>
            <a:r>
              <a:rPr lang="fr-FR" dirty="0"/>
              <a:t> of service by a new </a:t>
            </a:r>
            <a:r>
              <a:rPr lang="fr-FR" dirty="0" err="1"/>
              <a:t>election</a:t>
            </a:r>
            <a:r>
              <a:rPr lang="fr-FR" dirty="0"/>
              <a:t> commences ».</a:t>
            </a:r>
          </a:p>
        </p:txBody>
      </p:sp>
    </p:spTree>
    <p:extLst>
      <p:ext uri="{BB962C8B-B14F-4D97-AF65-F5344CB8AC3E}">
        <p14:creationId xmlns:p14="http://schemas.microsoft.com/office/powerpoint/2010/main" val="35154958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3DEC42-A9E8-6D47-8F2C-84EAC14226B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12EB6E3-2CF0-4D4B-A686-C74A26B8AF5F}"/>
              </a:ext>
            </a:extLst>
          </p:cNvPr>
          <p:cNvSpPr>
            <a:spLocks noGrp="1"/>
          </p:cNvSpPr>
          <p:nvPr>
            <p:ph idx="1"/>
          </p:nvPr>
        </p:nvSpPr>
        <p:spPr/>
        <p:txBody>
          <a:bodyPr/>
          <a:lstStyle/>
          <a:p>
            <a:r>
              <a:rPr lang="fr-FR" dirty="0"/>
              <a:t>« l’histoire et la tradition sont des facteurs critiques dans les affaires de séparation des pouvoirs (…) </a:t>
            </a:r>
            <a:r>
              <a:rPr lang="fr-FR" i="1" dirty="0"/>
              <a:t>la pratique de longue durée peut informer notre détermination de ce qu’est le droit </a:t>
            </a:r>
            <a:r>
              <a:rPr lang="fr-FR" dirty="0"/>
              <a:t>». </a:t>
            </a:r>
          </a:p>
          <a:p>
            <a:r>
              <a:rPr lang="en-US" dirty="0"/>
              <a:t>United States Court of Appeals for the district of Columbia circuit; 11 </a:t>
            </a:r>
            <a:r>
              <a:rPr lang="en-US" dirty="0" err="1"/>
              <a:t>Octobre</a:t>
            </a:r>
            <a:r>
              <a:rPr lang="en-US" dirty="0"/>
              <a:t> 2016, n°. 15-1177, </a:t>
            </a:r>
            <a:r>
              <a:rPr lang="en-US" i="1" dirty="0"/>
              <a:t>PHH corporation et al. vs Consumer Financial Protection Bureau</a:t>
            </a:r>
            <a:r>
              <a:rPr lang="en-US" dirty="0"/>
              <a:t>. </a:t>
            </a:r>
            <a:r>
              <a:rPr lang="fr-FR" dirty="0"/>
              <a:t>La partie en italiques est une citation du juge </a:t>
            </a:r>
            <a:r>
              <a:rPr lang="fr-FR" dirty="0" err="1"/>
              <a:t>Breyer</a:t>
            </a:r>
            <a:r>
              <a:rPr lang="fr-FR" dirty="0"/>
              <a:t>. </a:t>
            </a:r>
          </a:p>
          <a:p>
            <a:endParaRPr lang="fr-FR" dirty="0"/>
          </a:p>
        </p:txBody>
      </p:sp>
    </p:spTree>
    <p:extLst>
      <p:ext uri="{BB962C8B-B14F-4D97-AF65-F5344CB8AC3E}">
        <p14:creationId xmlns:p14="http://schemas.microsoft.com/office/powerpoint/2010/main" val="11182801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4000" dirty="0" err="1"/>
              <a:t>Décision</a:t>
            </a:r>
            <a:r>
              <a:rPr lang="en-US" sz="4000" dirty="0"/>
              <a:t> n° 2012−654 DC du 09 </a:t>
            </a:r>
            <a:r>
              <a:rPr lang="en-US" sz="4000" dirty="0" err="1"/>
              <a:t>août</a:t>
            </a:r>
            <a:r>
              <a:rPr lang="en-US" sz="4000" dirty="0"/>
              <a:t> 2012 </a:t>
            </a:r>
            <a:endParaRPr lang="fr-FR" sz="4000" dirty="0"/>
          </a:p>
        </p:txBody>
      </p:sp>
      <p:sp>
        <p:nvSpPr>
          <p:cNvPr id="3" name="Espace réservé du contenu 2"/>
          <p:cNvSpPr>
            <a:spLocks noGrp="1"/>
          </p:cNvSpPr>
          <p:nvPr>
            <p:ph idx="1"/>
          </p:nvPr>
        </p:nvSpPr>
        <p:spPr/>
        <p:txBody>
          <a:bodyPr>
            <a:normAutofit lnSpcReduction="10000"/>
          </a:bodyPr>
          <a:lstStyle/>
          <a:p>
            <a:pPr algn="just"/>
            <a:r>
              <a:rPr lang="fr-FR" dirty="0"/>
              <a:t>81. </a:t>
            </a:r>
            <a:r>
              <a:rPr lang="fr-FR" dirty="0" err="1"/>
              <a:t>Considérant</a:t>
            </a:r>
            <a:r>
              <a:rPr lang="fr-FR" dirty="0"/>
              <a:t> qu'aux termes de </a:t>
            </a:r>
            <a:r>
              <a:rPr lang="fr-FR" b="1" dirty="0"/>
              <a:t>l'article 16 de la </a:t>
            </a:r>
            <a:r>
              <a:rPr lang="fr-FR" b="1" dirty="0" err="1"/>
              <a:t>Déclaration</a:t>
            </a:r>
            <a:r>
              <a:rPr lang="fr-FR" b="1" dirty="0"/>
              <a:t> </a:t>
            </a:r>
            <a:r>
              <a:rPr lang="fr-FR" dirty="0"/>
              <a:t>de 1789 : « Toute </a:t>
            </a:r>
            <a:r>
              <a:rPr lang="fr-FR" dirty="0" err="1"/>
              <a:t>société</a:t>
            </a:r>
            <a:r>
              <a:rPr lang="fr-FR" dirty="0"/>
              <a:t> dans laquelle la garantie des droits n'est pas </a:t>
            </a:r>
            <a:r>
              <a:rPr lang="fr-FR" dirty="0" err="1"/>
              <a:t>assurée</a:t>
            </a:r>
            <a:r>
              <a:rPr lang="fr-FR" dirty="0"/>
              <a:t>, ni la </a:t>
            </a:r>
            <a:r>
              <a:rPr lang="fr-FR" dirty="0" err="1"/>
              <a:t>séparation</a:t>
            </a:r>
            <a:r>
              <a:rPr lang="fr-FR" dirty="0"/>
              <a:t> des pouvoirs </a:t>
            </a:r>
            <a:r>
              <a:rPr lang="fr-FR" dirty="0" err="1"/>
              <a:t>déterminée</a:t>
            </a:r>
            <a:r>
              <a:rPr lang="fr-FR" dirty="0"/>
              <a:t>, n'a point de Constitution » ; </a:t>
            </a:r>
          </a:p>
          <a:p>
            <a:pPr algn="just"/>
            <a:r>
              <a:rPr lang="fr-FR" dirty="0"/>
              <a:t>qu'en vertu de </a:t>
            </a:r>
            <a:r>
              <a:rPr lang="fr-FR" b="1" dirty="0"/>
              <a:t>l'article 5 de la Constitution</a:t>
            </a:r>
            <a:r>
              <a:rPr lang="fr-FR" dirty="0"/>
              <a:t>, le </a:t>
            </a:r>
            <a:r>
              <a:rPr lang="fr-FR" dirty="0" err="1"/>
              <a:t>Président</a:t>
            </a:r>
            <a:r>
              <a:rPr lang="fr-FR" dirty="0"/>
              <a:t> de la </a:t>
            </a:r>
            <a:r>
              <a:rPr lang="fr-FR" dirty="0" err="1"/>
              <a:t>République</a:t>
            </a:r>
            <a:r>
              <a:rPr lang="fr-FR" dirty="0"/>
              <a:t> est le garant de l'</a:t>
            </a:r>
            <a:r>
              <a:rPr lang="fr-FR" dirty="0" err="1"/>
              <a:t>indépendance</a:t>
            </a:r>
            <a:r>
              <a:rPr lang="fr-FR" dirty="0"/>
              <a:t> nationale et de l'</a:t>
            </a:r>
            <a:r>
              <a:rPr lang="fr-FR" dirty="0" err="1"/>
              <a:t>intégrité</a:t>
            </a:r>
            <a:r>
              <a:rPr lang="fr-FR" dirty="0"/>
              <a:t> du territoire ; </a:t>
            </a:r>
          </a:p>
          <a:p>
            <a:pPr algn="just"/>
            <a:r>
              <a:rPr lang="fr-FR" dirty="0"/>
              <a:t>qu'aux termes du </a:t>
            </a:r>
            <a:r>
              <a:rPr lang="fr-FR" b="1" dirty="0"/>
              <a:t>premier </a:t>
            </a:r>
            <a:r>
              <a:rPr lang="fr-FR" b="1" dirty="0" err="1"/>
              <a:t>alinéa</a:t>
            </a:r>
            <a:r>
              <a:rPr lang="fr-FR" b="1" dirty="0"/>
              <a:t> de l'article 20 </a:t>
            </a:r>
            <a:r>
              <a:rPr lang="fr-FR" dirty="0"/>
              <a:t>: « Le Gouvernement </a:t>
            </a:r>
            <a:r>
              <a:rPr lang="fr-FR" dirty="0" err="1"/>
              <a:t>détermine</a:t>
            </a:r>
            <a:r>
              <a:rPr lang="fr-FR" dirty="0"/>
              <a:t> et conduit la politique de la Nation » ; </a:t>
            </a:r>
          </a:p>
          <a:p>
            <a:pPr algn="just"/>
            <a:r>
              <a:rPr lang="fr-FR" dirty="0"/>
              <a:t>que le principe de la </a:t>
            </a:r>
            <a:r>
              <a:rPr lang="fr-FR" dirty="0" err="1"/>
              <a:t>séparation</a:t>
            </a:r>
            <a:r>
              <a:rPr lang="fr-FR" dirty="0"/>
              <a:t> des pouvoirs s'applique à l'</a:t>
            </a:r>
            <a:r>
              <a:rPr lang="fr-FR" dirty="0" err="1"/>
              <a:t>égard</a:t>
            </a:r>
            <a:r>
              <a:rPr lang="fr-FR" dirty="0"/>
              <a:t> du </a:t>
            </a:r>
            <a:r>
              <a:rPr lang="fr-FR" dirty="0" err="1"/>
              <a:t>Président</a:t>
            </a:r>
            <a:r>
              <a:rPr lang="fr-FR" dirty="0"/>
              <a:t> de la </a:t>
            </a:r>
            <a:r>
              <a:rPr lang="fr-FR" dirty="0" err="1"/>
              <a:t>République</a:t>
            </a:r>
            <a:r>
              <a:rPr lang="fr-FR" dirty="0"/>
              <a:t> et du Gouvernement ; </a:t>
            </a:r>
          </a:p>
          <a:p>
            <a:endParaRPr lang="fr-FR" dirty="0"/>
          </a:p>
          <a:p>
            <a:endParaRPr lang="fr-FR" dirty="0"/>
          </a:p>
        </p:txBody>
      </p:sp>
    </p:spTree>
    <p:extLst>
      <p:ext uri="{BB962C8B-B14F-4D97-AF65-F5344CB8AC3E}">
        <p14:creationId xmlns:p14="http://schemas.microsoft.com/office/powerpoint/2010/main" val="26565338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Déclaration des droits de l’homme et du citoyen </a:t>
            </a:r>
          </a:p>
        </p:txBody>
      </p:sp>
      <p:sp>
        <p:nvSpPr>
          <p:cNvPr id="3" name="Espace réservé du contenu 2"/>
          <p:cNvSpPr>
            <a:spLocks noGrp="1"/>
          </p:cNvSpPr>
          <p:nvPr>
            <p:ph idx="1"/>
          </p:nvPr>
        </p:nvSpPr>
        <p:spPr/>
        <p:txBody>
          <a:bodyPr/>
          <a:lstStyle/>
          <a:p>
            <a:r>
              <a:rPr lang="fr-FR" b="1" dirty="0"/>
              <a:t>Article 16: </a:t>
            </a:r>
            <a:r>
              <a:rPr lang="fr-FR" dirty="0"/>
              <a:t>« Toute société dans laquelle la garantie des droits n'est pas assurée, ni la séparation des pouvoirs déterminée, n'a point de Constitution ».</a:t>
            </a:r>
          </a:p>
        </p:txBody>
      </p:sp>
    </p:spTree>
    <p:extLst>
      <p:ext uri="{BB962C8B-B14F-4D97-AF65-F5344CB8AC3E}">
        <p14:creationId xmlns:p14="http://schemas.microsoft.com/office/powerpoint/2010/main" val="42070793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A04D8D-C0E1-DC45-81CE-B0BD173F246D}"/>
              </a:ext>
            </a:extLst>
          </p:cNvPr>
          <p:cNvSpPr>
            <a:spLocks noGrp="1"/>
          </p:cNvSpPr>
          <p:nvPr>
            <p:ph type="title"/>
          </p:nvPr>
        </p:nvSpPr>
        <p:spPr/>
        <p:txBody>
          <a:bodyPr/>
          <a:lstStyle/>
          <a:p>
            <a:r>
              <a:rPr lang="en-US" dirty="0" err="1"/>
              <a:t>Décision</a:t>
            </a:r>
            <a:r>
              <a:rPr lang="en-US" dirty="0"/>
              <a:t> n° 2012−654 DC du 09 </a:t>
            </a:r>
            <a:r>
              <a:rPr lang="en-US" dirty="0" err="1"/>
              <a:t>août</a:t>
            </a:r>
            <a:r>
              <a:rPr lang="en-US" dirty="0"/>
              <a:t> 2012,  suite</a:t>
            </a:r>
            <a:endParaRPr lang="fr-FR" dirty="0"/>
          </a:p>
        </p:txBody>
      </p:sp>
      <p:sp>
        <p:nvSpPr>
          <p:cNvPr id="3" name="Espace réservé du contenu 2">
            <a:extLst>
              <a:ext uri="{FF2B5EF4-FFF2-40B4-BE49-F238E27FC236}">
                <a16:creationId xmlns:a16="http://schemas.microsoft.com/office/drawing/2014/main" id="{F1316541-9BD7-5840-9547-1F50D8D0DAAA}"/>
              </a:ext>
            </a:extLst>
          </p:cNvPr>
          <p:cNvSpPr>
            <a:spLocks noGrp="1"/>
          </p:cNvSpPr>
          <p:nvPr>
            <p:ph idx="1"/>
          </p:nvPr>
        </p:nvSpPr>
        <p:spPr/>
        <p:txBody>
          <a:bodyPr/>
          <a:lstStyle/>
          <a:p>
            <a:pPr algn="just"/>
            <a:r>
              <a:rPr lang="fr-FR" dirty="0"/>
              <a:t>82-Considérant qu'en modifiant le traitement du Président de la République et du Premier ministre, </a:t>
            </a:r>
            <a:r>
              <a:rPr lang="fr-FR" b="1" dirty="0"/>
              <a:t>l'article 40 de la loi déférée méconnaît le principe de la séparation des pouvoirs </a:t>
            </a:r>
            <a:r>
              <a:rPr lang="fr-FR" dirty="0"/>
              <a:t>; que, par suite, il doit être déclaré contraire à la Constitution ;</a:t>
            </a:r>
          </a:p>
        </p:txBody>
      </p:sp>
    </p:spTree>
    <p:extLst>
      <p:ext uri="{BB962C8B-B14F-4D97-AF65-F5344CB8AC3E}">
        <p14:creationId xmlns:p14="http://schemas.microsoft.com/office/powerpoint/2010/main" val="333894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C4BB13-68BB-454B-A778-00EEF1599BE5}"/>
              </a:ext>
            </a:extLst>
          </p:cNvPr>
          <p:cNvSpPr>
            <a:spLocks noGrp="1"/>
          </p:cNvSpPr>
          <p:nvPr>
            <p:ph type="title"/>
          </p:nvPr>
        </p:nvSpPr>
        <p:spPr/>
        <p:txBody>
          <a:bodyPr/>
          <a:lstStyle/>
          <a:p>
            <a:r>
              <a:rPr lang="fr-FR" dirty="0"/>
              <a:t>C. </a:t>
            </a:r>
            <a:r>
              <a:rPr lang="fr-FR" dirty="0" err="1"/>
              <a:t>const</a:t>
            </a:r>
            <a:r>
              <a:rPr lang="fr-FR" dirty="0"/>
              <a:t>., n° 2001-448 DC, cons. 25.</a:t>
            </a:r>
          </a:p>
        </p:txBody>
      </p:sp>
      <p:sp>
        <p:nvSpPr>
          <p:cNvPr id="3" name="Espace réservé du contenu 2">
            <a:extLst>
              <a:ext uri="{FF2B5EF4-FFF2-40B4-BE49-F238E27FC236}">
                <a16:creationId xmlns:a16="http://schemas.microsoft.com/office/drawing/2014/main" id="{BFD5F381-B7DD-A04D-B248-9C6AF25757D1}"/>
              </a:ext>
            </a:extLst>
          </p:cNvPr>
          <p:cNvSpPr>
            <a:spLocks noGrp="1"/>
          </p:cNvSpPr>
          <p:nvPr>
            <p:ph idx="1"/>
          </p:nvPr>
        </p:nvSpPr>
        <p:spPr/>
        <p:txBody>
          <a:bodyPr/>
          <a:lstStyle/>
          <a:p>
            <a:r>
              <a:rPr lang="fr-FR" dirty="0"/>
              <a:t> disposition de la LOLF  (article 7) prévoyant qu'« une mission spécifique regroupe les crédits des pouvoirs publics, chacun d'entre eux faisant l'objet d'une ou plusieurs dotations » </a:t>
            </a:r>
          </a:p>
          <a:p>
            <a:endParaRPr lang="fr-FR" dirty="0"/>
          </a:p>
          <a:p>
            <a:r>
              <a:rPr lang="fr-FR" dirty="0"/>
              <a:t>que ce dispositif assure la sauvegarde du principe d'autonomie financière des pouvoirs publics concernés, lequel relève du respect de la séparation des pouvoirs ;</a:t>
            </a:r>
          </a:p>
        </p:txBody>
      </p:sp>
    </p:spTree>
    <p:extLst>
      <p:ext uri="{BB962C8B-B14F-4D97-AF65-F5344CB8AC3E}">
        <p14:creationId xmlns:p14="http://schemas.microsoft.com/office/powerpoint/2010/main" val="26668890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2A1F63-FAC6-B646-BAF1-B67331A7737C}"/>
              </a:ext>
            </a:extLst>
          </p:cNvPr>
          <p:cNvSpPr>
            <a:spLocks noGrp="1"/>
          </p:cNvSpPr>
          <p:nvPr>
            <p:ph type="title"/>
          </p:nvPr>
        </p:nvSpPr>
        <p:spPr/>
        <p:txBody>
          <a:bodyPr/>
          <a:lstStyle/>
          <a:p>
            <a:r>
              <a:rPr lang="fr-FR" dirty="0"/>
              <a:t>Conseil constitutionnel , décision n) 2001-456 DC (Loi de Finances 2002) cons. </a:t>
            </a:r>
            <a:r>
              <a:rPr lang="fr-FR"/>
              <a:t>n) 47 </a:t>
            </a:r>
          </a:p>
        </p:txBody>
      </p:sp>
      <p:sp>
        <p:nvSpPr>
          <p:cNvPr id="3" name="Espace réservé du contenu 2">
            <a:extLst>
              <a:ext uri="{FF2B5EF4-FFF2-40B4-BE49-F238E27FC236}">
                <a16:creationId xmlns:a16="http://schemas.microsoft.com/office/drawing/2014/main" id="{D28C25CA-55EA-A94C-A481-4C48CC6AEF30}"/>
              </a:ext>
            </a:extLst>
          </p:cNvPr>
          <p:cNvSpPr>
            <a:spLocks noGrp="1"/>
          </p:cNvSpPr>
          <p:nvPr>
            <p:ph idx="1"/>
          </p:nvPr>
        </p:nvSpPr>
        <p:spPr/>
        <p:txBody>
          <a:bodyPr/>
          <a:lstStyle/>
          <a:p>
            <a:r>
              <a:rPr lang="fr-FR" dirty="0"/>
              <a:t> la règle selon laquelle les pouvoirs publics constitutionnels déterminent eux-mêmes les crédits nécessaires à leur fonctionnement ; que cette règle est en effet inhérente au principe de leur autonomie financière qui garantit la séparation des pouvoirs ;</a:t>
            </a:r>
          </a:p>
        </p:txBody>
      </p:sp>
    </p:spTree>
    <p:extLst>
      <p:ext uri="{BB962C8B-B14F-4D97-AF65-F5344CB8AC3E}">
        <p14:creationId xmlns:p14="http://schemas.microsoft.com/office/powerpoint/2010/main" val="41228360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F0BA2C36-05D2-734D-BA47-AACC12D2ED99}"/>
              </a:ext>
            </a:extLst>
          </p:cNvPr>
          <p:cNvSpPr>
            <a:spLocks noChangeArrowheads="1"/>
          </p:cNvSpPr>
          <p:nvPr/>
        </p:nvSpPr>
        <p:spPr bwMode="auto">
          <a:xfrm>
            <a:off x="2514600" y="3581400"/>
            <a:ext cx="6326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eaLnBrk="1" hangingPunct="1"/>
            <a:endParaRPr lang="fr-FR" altLang="fr-FR"/>
          </a:p>
        </p:txBody>
      </p:sp>
      <p:sp>
        <p:nvSpPr>
          <p:cNvPr id="60419" name="Rectangle 4">
            <a:extLst>
              <a:ext uri="{FF2B5EF4-FFF2-40B4-BE49-F238E27FC236}">
                <a16:creationId xmlns:a16="http://schemas.microsoft.com/office/drawing/2014/main" id="{92EA148B-E18E-1D44-B59C-508D5F2F748D}"/>
              </a:ext>
            </a:extLst>
          </p:cNvPr>
          <p:cNvSpPr>
            <a:spLocks noChangeArrowheads="1"/>
          </p:cNvSpPr>
          <p:nvPr/>
        </p:nvSpPr>
        <p:spPr bwMode="auto">
          <a:xfrm>
            <a:off x="2286001" y="1524001"/>
            <a:ext cx="808105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eaLnBrk="1" hangingPunct="1"/>
            <a:r>
              <a:rPr lang="fr-FR" altLang="fr-FR" sz="4400" b="1" dirty="0">
                <a:latin typeface="Calibri Light" panose="020F0302020204030204" pitchFamily="34" charset="0"/>
                <a:cs typeface="Calibri Light" panose="020F0302020204030204" pitchFamily="34" charset="0"/>
              </a:rPr>
              <a:t>Loi fondamentale allemande (1949)</a:t>
            </a:r>
          </a:p>
        </p:txBody>
      </p:sp>
      <p:sp>
        <p:nvSpPr>
          <p:cNvPr id="60420" name="Rectangle 6">
            <a:extLst>
              <a:ext uri="{FF2B5EF4-FFF2-40B4-BE49-F238E27FC236}">
                <a16:creationId xmlns:a16="http://schemas.microsoft.com/office/drawing/2014/main" id="{A2138101-DAA5-A84F-96E4-3FDE1DE7437E}"/>
              </a:ext>
            </a:extLst>
          </p:cNvPr>
          <p:cNvSpPr>
            <a:spLocks noChangeArrowheads="1"/>
          </p:cNvSpPr>
          <p:nvPr/>
        </p:nvSpPr>
        <p:spPr bwMode="auto">
          <a:xfrm>
            <a:off x="2239964" y="2708276"/>
            <a:ext cx="7888287" cy="279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itchFamily="2" charset="2"/>
              <a:buChar char="o"/>
              <a:defRPr sz="3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buChar char="n"/>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buChar char="o"/>
              <a:defRPr sz="23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buChar char="n"/>
              <a:defRPr sz="2000">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anose="020B0604030504040204" pitchFamily="34" charset="0"/>
                <a:ea typeface="MS PGothic" panose="020B0600070205080204" pitchFamily="34" charset="-128"/>
              </a:defRPr>
            </a:lvl9pPr>
          </a:lstStyle>
          <a:p>
            <a:pPr algn="just" eaLnBrk="1" hangingPunct="1">
              <a:lnSpc>
                <a:spcPct val="150000"/>
              </a:lnSpc>
              <a:spcBef>
                <a:spcPct val="0"/>
              </a:spcBef>
              <a:buClrTx/>
              <a:buFontTx/>
              <a:buNone/>
            </a:pPr>
            <a:r>
              <a:rPr lang="fr-FR" altLang="fr-FR" u="sng" dirty="0">
                <a:latin typeface="+mn-lt"/>
              </a:rPr>
              <a:t>Article 20 </a:t>
            </a:r>
            <a:r>
              <a:rPr lang="fr-FR" altLang="fr-FR" dirty="0">
                <a:latin typeface="+mn-lt"/>
              </a:rPr>
              <a:t>: </a:t>
            </a:r>
          </a:p>
          <a:p>
            <a:pPr algn="just" eaLnBrk="1" hangingPunct="1">
              <a:lnSpc>
                <a:spcPct val="150000"/>
              </a:lnSpc>
              <a:spcBef>
                <a:spcPct val="0"/>
              </a:spcBef>
              <a:buClrTx/>
              <a:buFontTx/>
              <a:buNone/>
            </a:pPr>
            <a:r>
              <a:rPr lang="fr-FR" altLang="fr-FR" dirty="0">
                <a:latin typeface="+mn-lt"/>
              </a:rPr>
              <a:t>« le pouvoir législatif est lié par l</a:t>
            </a:r>
            <a:r>
              <a:rPr lang="ja-JP" altLang="fr-FR" dirty="0">
                <a:latin typeface="+mn-lt"/>
              </a:rPr>
              <a:t>’</a:t>
            </a:r>
            <a:r>
              <a:rPr lang="fr-FR" altLang="ja-JP" dirty="0">
                <a:latin typeface="+mn-lt"/>
              </a:rPr>
              <a:t>ordre constitutionnel (...) les </a:t>
            </a:r>
            <a:r>
              <a:rPr lang="fr-FR" altLang="ja-JP" b="1" dirty="0">
                <a:latin typeface="+mn-lt"/>
              </a:rPr>
              <a:t>pouvoirs</a:t>
            </a:r>
            <a:r>
              <a:rPr lang="fr-FR" altLang="ja-JP" dirty="0">
                <a:latin typeface="+mn-lt"/>
              </a:rPr>
              <a:t> exécutif et </a:t>
            </a:r>
            <a:r>
              <a:rPr lang="fr-FR" altLang="ja-JP" b="1" dirty="0">
                <a:latin typeface="+mn-lt"/>
              </a:rPr>
              <a:t>judiciaire sont liés par la loi et le droit</a:t>
            </a:r>
            <a:r>
              <a:rPr lang="fr-FR" altLang="ja-JP" dirty="0">
                <a:latin typeface="+mn-lt"/>
              </a:rPr>
              <a:t> ». </a:t>
            </a:r>
            <a:endParaRPr lang="fr-FR" altLang="fr-FR" dirty="0">
              <a:latin typeface="+mn-lt"/>
            </a:endParaRPr>
          </a:p>
        </p:txBody>
      </p:sp>
    </p:spTree>
    <p:extLst>
      <p:ext uri="{BB962C8B-B14F-4D97-AF65-F5344CB8AC3E}">
        <p14:creationId xmlns:p14="http://schemas.microsoft.com/office/powerpoint/2010/main" val="3560591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87BDBB-6A92-1443-A21E-62AFBF05FD8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030E6AA-E617-9148-A7B2-C81184FA4D24}"/>
              </a:ext>
            </a:extLst>
          </p:cNvPr>
          <p:cNvSpPr>
            <a:spLocks noGrp="1"/>
          </p:cNvSpPr>
          <p:nvPr>
            <p:ph idx="1"/>
          </p:nvPr>
        </p:nvSpPr>
        <p:spPr/>
        <p:txBody>
          <a:bodyPr/>
          <a:lstStyle/>
          <a:p>
            <a:r>
              <a:rPr lang="fr-FR" dirty="0"/>
              <a:t>Message de F. Mitterrand :  au Parlement le 8 avril 1986: </a:t>
            </a:r>
          </a:p>
          <a:p>
            <a:r>
              <a:rPr lang="fr-FR" dirty="0"/>
              <a:t> </a:t>
            </a:r>
          </a:p>
          <a:p>
            <a:r>
              <a:rPr lang="fr-FR" dirty="0"/>
              <a:t>« (...) la constitution. rien que la constitution, toute la constitution... elle est la loi fondamentale. </a:t>
            </a:r>
            <a:r>
              <a:rPr lang="fr-FR" u="sng" dirty="0"/>
              <a:t>Il n'y a pas en la matière d'autres sources du droit.</a:t>
            </a:r>
            <a:r>
              <a:rPr lang="fr-FR" dirty="0"/>
              <a:t> Tenons-nous en à cette règle ». </a:t>
            </a:r>
          </a:p>
          <a:p>
            <a:endParaRPr lang="fr-FR" dirty="0"/>
          </a:p>
        </p:txBody>
      </p:sp>
    </p:spTree>
    <p:extLst>
      <p:ext uri="{BB962C8B-B14F-4D97-AF65-F5344CB8AC3E}">
        <p14:creationId xmlns:p14="http://schemas.microsoft.com/office/powerpoint/2010/main" val="31986331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5D5DCB-B476-0640-BFAC-F2FE3DFA052F}"/>
              </a:ext>
            </a:extLst>
          </p:cNvPr>
          <p:cNvSpPr>
            <a:spLocks noGrp="1"/>
          </p:cNvSpPr>
          <p:nvPr>
            <p:ph type="title"/>
          </p:nvPr>
        </p:nvSpPr>
        <p:spPr/>
        <p:txBody>
          <a:bodyPr>
            <a:normAutofit fontScale="90000"/>
          </a:bodyPr>
          <a:lstStyle/>
          <a:p>
            <a:r>
              <a:rPr lang="fr-FR" b="1" i="1" dirty="0"/>
              <a:t>Sous-Section	2 - La situation interprétative : fidélité impossible, liberté inavouable </a:t>
            </a:r>
            <a:br>
              <a:rPr lang="fr-FR" b="1" i="1" dirty="0"/>
            </a:br>
            <a:endParaRPr lang="fr-FR" dirty="0"/>
          </a:p>
        </p:txBody>
      </p:sp>
      <p:sp>
        <p:nvSpPr>
          <p:cNvPr id="3" name="Espace réservé du contenu 2">
            <a:extLst>
              <a:ext uri="{FF2B5EF4-FFF2-40B4-BE49-F238E27FC236}">
                <a16:creationId xmlns:a16="http://schemas.microsoft.com/office/drawing/2014/main" id="{8674AE99-37F2-2C48-9007-C6551CF5B9F9}"/>
              </a:ext>
            </a:extLst>
          </p:cNvPr>
          <p:cNvSpPr>
            <a:spLocks noGrp="1"/>
          </p:cNvSpPr>
          <p:nvPr>
            <p:ph idx="1"/>
          </p:nvPr>
        </p:nvSpPr>
        <p:spPr/>
        <p:txBody>
          <a:bodyPr/>
          <a:lstStyle/>
          <a:p>
            <a:r>
              <a:rPr lang="fr-FR" dirty="0"/>
              <a:t>1. Toute application suppose une interprétation, toute interprétation est incertaine </a:t>
            </a:r>
          </a:p>
          <a:p>
            <a:r>
              <a:rPr lang="fr-FR" dirty="0"/>
              <a:t>2. Les caractères de la situation d’interprétation</a:t>
            </a:r>
          </a:p>
          <a:p>
            <a:r>
              <a:rPr lang="fr-FR" dirty="0"/>
              <a:t>3. La fidélité interprétative en droit positif</a:t>
            </a:r>
          </a:p>
          <a:p>
            <a:r>
              <a:rPr lang="fr-FR" dirty="0"/>
              <a:t>4. La liberté interprétative en droit positif </a:t>
            </a:r>
          </a:p>
          <a:p>
            <a:r>
              <a:rPr lang="fr-FR" dirty="0"/>
              <a:t>5. le dilemme (ou : l’interprète est toujours en mauvaise posture…) </a:t>
            </a:r>
          </a:p>
        </p:txBody>
      </p:sp>
    </p:spTree>
    <p:extLst>
      <p:ext uri="{BB962C8B-B14F-4D97-AF65-F5344CB8AC3E}">
        <p14:creationId xmlns:p14="http://schemas.microsoft.com/office/powerpoint/2010/main" val="24924493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D0C3C-649C-4342-92B4-D83255483FBA}"/>
              </a:ext>
            </a:extLst>
          </p:cNvPr>
          <p:cNvSpPr>
            <a:spLocks noGrp="1"/>
          </p:cNvSpPr>
          <p:nvPr>
            <p:ph type="title"/>
          </p:nvPr>
        </p:nvSpPr>
        <p:spPr/>
        <p:txBody>
          <a:bodyPr/>
          <a:lstStyle/>
          <a:p>
            <a:r>
              <a:rPr lang="fr-FR" b="1" dirty="0"/>
              <a:t>:Loi fondamentale allemande Article 20 </a:t>
            </a:r>
            <a:r>
              <a:rPr lang="fr-FR" dirty="0"/>
              <a:t/>
            </a:r>
            <a:br>
              <a:rPr lang="fr-FR" dirty="0"/>
            </a:br>
            <a:endParaRPr lang="fr-FR" dirty="0"/>
          </a:p>
        </p:txBody>
      </p:sp>
      <p:sp>
        <p:nvSpPr>
          <p:cNvPr id="3" name="Espace réservé du contenu 2">
            <a:extLst>
              <a:ext uri="{FF2B5EF4-FFF2-40B4-BE49-F238E27FC236}">
                <a16:creationId xmlns:a16="http://schemas.microsoft.com/office/drawing/2014/main" id="{E87DAC48-A6D2-1B4D-98CD-EA1C9679A38F}"/>
              </a:ext>
            </a:extLst>
          </p:cNvPr>
          <p:cNvSpPr>
            <a:spLocks noGrp="1"/>
          </p:cNvSpPr>
          <p:nvPr>
            <p:ph idx="1"/>
          </p:nvPr>
        </p:nvSpPr>
        <p:spPr/>
        <p:txBody>
          <a:bodyPr>
            <a:normAutofit/>
          </a:bodyPr>
          <a:lstStyle/>
          <a:p>
            <a:r>
              <a:rPr lang="fr-FR" b="1" dirty="0"/>
              <a:t>(…) </a:t>
            </a:r>
            <a:endParaRPr lang="fr-FR" dirty="0"/>
          </a:p>
          <a:p>
            <a:r>
              <a:rPr lang="fr-FR" b="1" dirty="0"/>
              <a:t>(3)  </a:t>
            </a:r>
            <a:r>
              <a:rPr lang="fr-FR" dirty="0"/>
              <a:t>Le pouvoir </a:t>
            </a:r>
            <a:r>
              <a:rPr lang="fr-FR" dirty="0" err="1"/>
              <a:t>législatif</a:t>
            </a:r>
            <a:r>
              <a:rPr lang="fr-FR" dirty="0"/>
              <a:t> est lié par l’ordre constitutionnel, les </a:t>
            </a:r>
          </a:p>
          <a:p>
            <a:r>
              <a:rPr lang="fr-FR" dirty="0"/>
              <a:t>pouvoirs </a:t>
            </a:r>
            <a:r>
              <a:rPr lang="fr-FR" dirty="0" err="1"/>
              <a:t>exécutif</a:t>
            </a:r>
            <a:r>
              <a:rPr lang="fr-FR" dirty="0"/>
              <a:t> et judiciaire sont </a:t>
            </a:r>
            <a:r>
              <a:rPr lang="fr-FR" dirty="0" err="1"/>
              <a:t>liés</a:t>
            </a:r>
            <a:r>
              <a:rPr lang="fr-FR" dirty="0"/>
              <a:t> par la loi et le droit. </a:t>
            </a:r>
          </a:p>
          <a:p>
            <a:endParaRPr lang="fr-FR" dirty="0"/>
          </a:p>
        </p:txBody>
      </p:sp>
    </p:spTree>
    <p:extLst>
      <p:ext uri="{BB962C8B-B14F-4D97-AF65-F5344CB8AC3E}">
        <p14:creationId xmlns:p14="http://schemas.microsoft.com/office/powerpoint/2010/main" val="15354021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88D95-08B9-7148-8CC8-C56D8F42316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0991574-F1B0-6F4B-9B8D-C166BCB8B6F2}"/>
              </a:ext>
            </a:extLst>
          </p:cNvPr>
          <p:cNvSpPr>
            <a:spLocks noGrp="1"/>
          </p:cNvSpPr>
          <p:nvPr>
            <p:ph idx="1"/>
          </p:nvPr>
        </p:nvSpPr>
        <p:spPr/>
        <p:txBody>
          <a:bodyPr/>
          <a:lstStyle/>
          <a:p>
            <a:pPr algn="just"/>
            <a:r>
              <a:rPr lang="fr-FR" b="1" i="1" dirty="0" err="1"/>
              <a:t>McCulloch</a:t>
            </a:r>
            <a:r>
              <a:rPr lang="fr-FR" b="1" i="1" dirty="0"/>
              <a:t> v. Maryland</a:t>
            </a:r>
            <a:r>
              <a:rPr lang="fr-FR" dirty="0"/>
              <a:t>, 17 U.S. (4 </a:t>
            </a:r>
            <a:r>
              <a:rPr lang="fr-FR" dirty="0" err="1"/>
              <a:t>Wheat</a:t>
            </a:r>
            <a:r>
              <a:rPr lang="fr-FR" dirty="0"/>
              <a:t>.) 316 (1819),</a:t>
            </a:r>
          </a:p>
          <a:p>
            <a:pPr marL="0" indent="0" algn="just">
              <a:buNone/>
            </a:pPr>
            <a:endParaRPr lang="fr-FR" dirty="0"/>
          </a:p>
          <a:p>
            <a:endParaRPr lang="fr-FR" b="1" dirty="0"/>
          </a:p>
          <a:p>
            <a:endParaRPr lang="fr-FR" dirty="0"/>
          </a:p>
          <a:p>
            <a:endParaRPr lang="fr-FR" b="1" dirty="0"/>
          </a:p>
          <a:p>
            <a:endParaRPr lang="fr-FR" dirty="0"/>
          </a:p>
        </p:txBody>
      </p:sp>
    </p:spTree>
    <p:extLst>
      <p:ext uri="{BB962C8B-B14F-4D97-AF65-F5344CB8AC3E}">
        <p14:creationId xmlns:p14="http://schemas.microsoft.com/office/powerpoint/2010/main" val="32904246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DAB6DE-02EA-9548-972A-FEE3203A68D0}"/>
              </a:ext>
            </a:extLst>
          </p:cNvPr>
          <p:cNvSpPr>
            <a:spLocks noGrp="1"/>
          </p:cNvSpPr>
          <p:nvPr>
            <p:ph type="title"/>
          </p:nvPr>
        </p:nvSpPr>
        <p:spPr/>
        <p:txBody>
          <a:bodyPr>
            <a:normAutofit fontScale="90000"/>
          </a:bodyPr>
          <a:lstStyle/>
          <a:p>
            <a:r>
              <a:rPr lang="fr-FR" dirty="0"/>
              <a:t>Lee and </a:t>
            </a:r>
            <a:r>
              <a:rPr lang="fr-FR" dirty="0" err="1"/>
              <a:t>Another</a:t>
            </a:r>
            <a:r>
              <a:rPr lang="fr-FR" dirty="0"/>
              <a:t> v The </a:t>
            </a:r>
            <a:r>
              <a:rPr lang="fr-FR" dirty="0" err="1"/>
              <a:t>Bude</a:t>
            </a:r>
            <a:r>
              <a:rPr lang="fr-FR" dirty="0"/>
              <a:t> and Torrington Junction </a:t>
            </a:r>
            <a:r>
              <a:rPr lang="fr-FR" dirty="0" err="1"/>
              <a:t>Railway</a:t>
            </a:r>
            <a:r>
              <a:rPr lang="fr-FR" dirty="0"/>
              <a:t> </a:t>
            </a:r>
            <a:r>
              <a:rPr lang="fr-FR" dirty="0" err="1"/>
              <a:t>Company</a:t>
            </a:r>
            <a:r>
              <a:rPr lang="fr-FR" dirty="0"/>
              <a:t> 23 </a:t>
            </a:r>
            <a:r>
              <a:rPr lang="fr-FR" dirty="0" err="1"/>
              <a:t>June</a:t>
            </a:r>
            <a:r>
              <a:rPr lang="fr-FR" dirty="0"/>
              <a:t> 1871</a:t>
            </a:r>
            <a:br>
              <a:rPr lang="fr-FR" dirty="0"/>
            </a:br>
            <a:endParaRPr lang="fr-FR" dirty="0"/>
          </a:p>
        </p:txBody>
      </p:sp>
      <p:sp>
        <p:nvSpPr>
          <p:cNvPr id="3" name="Espace réservé du contenu 2">
            <a:extLst>
              <a:ext uri="{FF2B5EF4-FFF2-40B4-BE49-F238E27FC236}">
                <a16:creationId xmlns:a16="http://schemas.microsoft.com/office/drawing/2014/main" id="{F319E575-8C1F-A744-896E-2261478979B1}"/>
              </a:ext>
            </a:extLst>
          </p:cNvPr>
          <p:cNvSpPr>
            <a:spLocks noGrp="1"/>
          </p:cNvSpPr>
          <p:nvPr>
            <p:ph idx="1"/>
          </p:nvPr>
        </p:nvSpPr>
        <p:spPr/>
        <p:txBody>
          <a:bodyPr>
            <a:normAutofit fontScale="92500"/>
          </a:bodyPr>
          <a:lstStyle/>
          <a:p>
            <a:pPr algn="just"/>
            <a:r>
              <a:rPr lang="fr-FR" dirty="0"/>
              <a:t>« en ce qui concerne les </a:t>
            </a:r>
            <a:r>
              <a:rPr lang="fr-FR" i="1" dirty="0" err="1"/>
              <a:t>Acts</a:t>
            </a:r>
            <a:r>
              <a:rPr lang="fr-FR" i="1" dirty="0"/>
              <a:t> of </a:t>
            </a:r>
            <a:r>
              <a:rPr lang="fr-FR" i="1" dirty="0" err="1"/>
              <a:t>Parliament</a:t>
            </a:r>
            <a:r>
              <a:rPr lang="fr-FR" dirty="0"/>
              <a:t>, ils sont le droit de ce pays… ». </a:t>
            </a:r>
          </a:p>
          <a:p>
            <a:pPr algn="just"/>
            <a:endParaRPr lang="fr-FR" dirty="0"/>
          </a:p>
          <a:p>
            <a:pPr algn="just"/>
            <a:r>
              <a:rPr lang="fr-FR" dirty="0"/>
              <a:t>« nous ne siégeons pas ici en tant que juridiction d'appel du Parlement" mais en tant que "serviteurs de la Reine et de la législature ». </a:t>
            </a:r>
          </a:p>
          <a:p>
            <a:pPr algn="just"/>
            <a:endParaRPr lang="fr-FR" dirty="0"/>
          </a:p>
          <a:p>
            <a:pPr algn="just"/>
            <a:r>
              <a:rPr lang="fr-FR" dirty="0"/>
              <a:t>« Si un </a:t>
            </a:r>
            <a:r>
              <a:rPr lang="fr-FR" i="1" dirty="0" err="1"/>
              <a:t>Act</a:t>
            </a:r>
            <a:r>
              <a:rPr lang="fr-FR" i="1" dirty="0"/>
              <a:t> of </a:t>
            </a:r>
            <a:r>
              <a:rPr lang="fr-FR" i="1" dirty="0" err="1"/>
              <a:t>Parliament</a:t>
            </a:r>
            <a:r>
              <a:rPr lang="fr-FR" dirty="0"/>
              <a:t> (...) existe en tant que droit a(</a:t>
            </a:r>
            <a:r>
              <a:rPr lang="fr-FR" dirty="0" err="1"/>
              <a:t>pplicable</a:t>
            </a:r>
            <a:r>
              <a:rPr lang="fr-FR" dirty="0"/>
              <a:t>), les juridictions sont </a:t>
            </a:r>
            <a:r>
              <a:rPr lang="fr-FR" b="1" dirty="0"/>
              <a:t>tenues de lui obéir. </a:t>
            </a:r>
            <a:r>
              <a:rPr lang="fr-FR" dirty="0"/>
              <a:t>Les transactions de cette cour sont judiciaires et non autocratiques, ce qui serait le cas si nous pouvions faire des lois au lieu de les administrer ».</a:t>
            </a:r>
          </a:p>
        </p:txBody>
      </p:sp>
    </p:spTree>
    <p:extLst>
      <p:ext uri="{BB962C8B-B14F-4D97-AF65-F5344CB8AC3E}">
        <p14:creationId xmlns:p14="http://schemas.microsoft.com/office/powerpoint/2010/main" val="31962396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F5973-6B5F-F141-BE69-AD24668F5644}"/>
              </a:ext>
            </a:extLst>
          </p:cNvPr>
          <p:cNvSpPr>
            <a:spLocks noGrp="1"/>
          </p:cNvSpPr>
          <p:nvPr>
            <p:ph type="title"/>
          </p:nvPr>
        </p:nvSpPr>
        <p:spPr/>
        <p:txBody>
          <a:bodyPr/>
          <a:lstStyle/>
          <a:p>
            <a:r>
              <a:rPr lang="fr-FR" dirty="0"/>
              <a:t>Les usages de l’article 16 DDHC : exemples </a:t>
            </a:r>
          </a:p>
        </p:txBody>
      </p:sp>
      <p:sp>
        <p:nvSpPr>
          <p:cNvPr id="3" name="Espace réservé du contenu 2">
            <a:extLst>
              <a:ext uri="{FF2B5EF4-FFF2-40B4-BE49-F238E27FC236}">
                <a16:creationId xmlns:a16="http://schemas.microsoft.com/office/drawing/2014/main" id="{7ED8AAE6-DE6F-BD4F-AD8F-23FF9745C04E}"/>
              </a:ext>
            </a:extLst>
          </p:cNvPr>
          <p:cNvSpPr>
            <a:spLocks noGrp="1"/>
          </p:cNvSpPr>
          <p:nvPr>
            <p:ph idx="1"/>
          </p:nvPr>
        </p:nvSpPr>
        <p:spPr/>
        <p:txBody>
          <a:bodyPr/>
          <a:lstStyle/>
          <a:p>
            <a:pPr algn="just"/>
            <a:r>
              <a:rPr lang="fr-FR" b="1" dirty="0"/>
              <a:t>Décision n°2002-465 DC du 13 janvier 2003</a:t>
            </a:r>
          </a:p>
          <a:p>
            <a:pPr algn="just"/>
            <a:r>
              <a:rPr lang="fr-FR" b="1" dirty="0"/>
              <a:t>Décision n°2006-540 DC du 27 juillet 2016</a:t>
            </a:r>
          </a:p>
          <a:p>
            <a:pPr algn="just"/>
            <a:r>
              <a:rPr lang="fr-FR" b="1" dirty="0"/>
              <a:t>Décision n° 2017-685 QPC du 12 janvier 2018</a:t>
            </a:r>
          </a:p>
          <a:p>
            <a:pPr algn="just"/>
            <a:r>
              <a:rPr lang="fr-FR" b="1" dirty="0"/>
              <a:t>décision n</a:t>
            </a:r>
            <a:r>
              <a:rPr lang="fr-FR" b="1" baseline="30000" dirty="0"/>
              <a:t>o</a:t>
            </a:r>
            <a:r>
              <a:rPr lang="fr-FR" b="1" dirty="0"/>
              <a:t> 2013-356 QPC. Du 29 novembre 2013</a:t>
            </a:r>
          </a:p>
          <a:p>
            <a:pPr algn="just"/>
            <a:r>
              <a:rPr lang="fr-FR" b="1" dirty="0"/>
              <a:t>décision n</a:t>
            </a:r>
            <a:r>
              <a:rPr lang="fr-FR" b="1" baseline="30000" dirty="0"/>
              <a:t>o</a:t>
            </a:r>
            <a:r>
              <a:rPr lang="fr-FR" b="1" dirty="0"/>
              <a:t> 2009-577 DC</a:t>
            </a:r>
            <a:r>
              <a:rPr lang="fr-FR" dirty="0"/>
              <a:t> </a:t>
            </a:r>
            <a:r>
              <a:rPr lang="fr-FR" b="1" dirty="0"/>
              <a:t>du 3 mars 2009</a:t>
            </a:r>
          </a:p>
          <a:p>
            <a:pPr algn="just"/>
            <a:r>
              <a:rPr lang="fr-FR" b="1" dirty="0"/>
              <a:t>Décision n° 2015-710 DC du 12 février 2015</a:t>
            </a:r>
            <a:endParaRPr lang="fr-FR" dirty="0"/>
          </a:p>
          <a:p>
            <a:pPr algn="just"/>
            <a:r>
              <a:rPr lang="fr-FR" b="1" dirty="0"/>
              <a:t>Décision n° 2018-761 DC du 21 mars 2018</a:t>
            </a:r>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40885289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94AB2F-A63D-F141-AE12-2D9995320A4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D96BDC2-9318-BE44-B724-9CE392B9A7DE}"/>
              </a:ext>
            </a:extLst>
          </p:cNvPr>
          <p:cNvSpPr>
            <a:spLocks noGrp="1"/>
          </p:cNvSpPr>
          <p:nvPr>
            <p:ph idx="1"/>
          </p:nvPr>
        </p:nvSpPr>
        <p:spPr/>
        <p:txBody>
          <a:bodyPr/>
          <a:lstStyle/>
          <a:p>
            <a:r>
              <a:rPr lang="fr-FR" b="1" dirty="0"/>
              <a:t>U.S. </a:t>
            </a:r>
            <a:r>
              <a:rPr lang="fr-FR" b="1" dirty="0" err="1"/>
              <a:t>Supreme</a:t>
            </a:r>
            <a:r>
              <a:rPr lang="fr-FR" b="1" dirty="0"/>
              <a:t> Court</a:t>
            </a:r>
          </a:p>
          <a:p>
            <a:r>
              <a:rPr lang="fr-FR" b="1" dirty="0" err="1"/>
              <a:t>Plessy</a:t>
            </a:r>
            <a:r>
              <a:rPr lang="fr-FR" b="1" dirty="0"/>
              <a:t> v. Ferguson, </a:t>
            </a:r>
            <a:r>
              <a:rPr lang="fr-FR" b="1" dirty="0">
                <a:hlinkClick r:id="rId2"/>
              </a:rPr>
              <a:t>163 U.S. 537</a:t>
            </a:r>
            <a:r>
              <a:rPr lang="fr-FR" b="1" dirty="0"/>
              <a:t> (1896)</a:t>
            </a:r>
            <a:r>
              <a:rPr lang="fr-FR" b="1" dirty="0" err="1"/>
              <a:t>Plessy</a:t>
            </a:r>
            <a:r>
              <a:rPr lang="fr-FR" b="1" dirty="0"/>
              <a:t> v. Ferguson</a:t>
            </a:r>
            <a:endParaRPr lang="fr-FR" dirty="0"/>
          </a:p>
          <a:p>
            <a:r>
              <a:rPr lang="fr-FR" b="1" dirty="0"/>
              <a:t>No. 210</a:t>
            </a:r>
            <a:endParaRPr lang="fr-FR" dirty="0"/>
          </a:p>
          <a:p>
            <a:r>
              <a:rPr lang="fr-FR" b="1" dirty="0" err="1"/>
              <a:t>Argued</a:t>
            </a:r>
            <a:r>
              <a:rPr lang="fr-FR" b="1" dirty="0"/>
              <a:t> April 18, 1896</a:t>
            </a:r>
            <a:endParaRPr lang="fr-FR" dirty="0"/>
          </a:p>
          <a:p>
            <a:r>
              <a:rPr lang="fr-FR" b="1" dirty="0" err="1"/>
              <a:t>Decided</a:t>
            </a:r>
            <a:r>
              <a:rPr lang="fr-FR" b="1" dirty="0"/>
              <a:t> May 18, 1896</a:t>
            </a:r>
            <a:endParaRPr lang="fr-FR" dirty="0"/>
          </a:p>
          <a:p>
            <a:r>
              <a:rPr lang="fr-FR" b="1" dirty="0">
                <a:hlinkClick r:id="rId2"/>
              </a:rPr>
              <a:t>163 U.S. 537</a:t>
            </a:r>
            <a:endParaRPr lang="fr-FR" dirty="0"/>
          </a:p>
          <a:p>
            <a:endParaRPr lang="fr-FR" dirty="0"/>
          </a:p>
        </p:txBody>
      </p:sp>
    </p:spTree>
    <p:extLst>
      <p:ext uri="{BB962C8B-B14F-4D97-AF65-F5344CB8AC3E}">
        <p14:creationId xmlns:p14="http://schemas.microsoft.com/office/powerpoint/2010/main" val="12627908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CA4FC4-1217-A549-AE09-11022862675C}"/>
              </a:ext>
            </a:extLst>
          </p:cNvPr>
          <p:cNvSpPr>
            <a:spLocks noGrp="1"/>
          </p:cNvSpPr>
          <p:nvPr>
            <p:ph type="title"/>
          </p:nvPr>
        </p:nvSpPr>
        <p:spPr/>
        <p:txBody>
          <a:bodyPr/>
          <a:lstStyle/>
          <a:p>
            <a:r>
              <a:rPr lang="fr-FR" dirty="0"/>
              <a:t>14</a:t>
            </a:r>
            <a:r>
              <a:rPr lang="fr-FR" baseline="30000" dirty="0"/>
              <a:t>e</a:t>
            </a:r>
            <a:r>
              <a:rPr lang="fr-FR" dirty="0"/>
              <a:t> amendement (1868) </a:t>
            </a:r>
          </a:p>
        </p:txBody>
      </p:sp>
      <p:sp>
        <p:nvSpPr>
          <p:cNvPr id="3" name="Espace réservé du contenu 2">
            <a:extLst>
              <a:ext uri="{FF2B5EF4-FFF2-40B4-BE49-F238E27FC236}">
                <a16:creationId xmlns:a16="http://schemas.microsoft.com/office/drawing/2014/main" id="{C3AD0B42-837A-B34F-A329-E388BA627417}"/>
              </a:ext>
            </a:extLst>
          </p:cNvPr>
          <p:cNvSpPr>
            <a:spLocks noGrp="1"/>
          </p:cNvSpPr>
          <p:nvPr>
            <p:ph idx="1"/>
          </p:nvPr>
        </p:nvSpPr>
        <p:spPr/>
        <p:txBody>
          <a:bodyPr/>
          <a:lstStyle/>
          <a:p>
            <a:r>
              <a:rPr lang="fr-FR" dirty="0"/>
              <a:t>No state </a:t>
            </a:r>
            <a:r>
              <a:rPr lang="fr-FR" dirty="0" err="1"/>
              <a:t>shall</a:t>
            </a:r>
            <a:r>
              <a:rPr lang="fr-FR" dirty="0"/>
              <a:t> </a:t>
            </a:r>
            <a:r>
              <a:rPr lang="fr-FR" dirty="0" err="1"/>
              <a:t>make</a:t>
            </a:r>
            <a:r>
              <a:rPr lang="fr-FR" dirty="0"/>
              <a:t> or </a:t>
            </a:r>
            <a:r>
              <a:rPr lang="fr-FR" dirty="0" err="1"/>
              <a:t>enforce</a:t>
            </a:r>
            <a:r>
              <a:rPr lang="fr-FR" dirty="0"/>
              <a:t> </a:t>
            </a:r>
            <a:r>
              <a:rPr lang="fr-FR" dirty="0" err="1"/>
              <a:t>any</a:t>
            </a:r>
            <a:r>
              <a:rPr lang="fr-FR" dirty="0"/>
              <a:t> </a:t>
            </a:r>
            <a:r>
              <a:rPr lang="fr-FR" dirty="0" err="1"/>
              <a:t>law</a:t>
            </a:r>
            <a:r>
              <a:rPr lang="fr-FR" dirty="0"/>
              <a:t> </a:t>
            </a:r>
            <a:r>
              <a:rPr lang="fr-FR" dirty="0" err="1"/>
              <a:t>which</a:t>
            </a:r>
            <a:r>
              <a:rPr lang="fr-FR" dirty="0"/>
              <a:t> </a:t>
            </a:r>
            <a:r>
              <a:rPr lang="fr-FR" dirty="0" err="1"/>
              <a:t>shall</a:t>
            </a:r>
            <a:r>
              <a:rPr lang="fr-FR" dirty="0"/>
              <a:t> </a:t>
            </a:r>
            <a:r>
              <a:rPr lang="fr-FR" dirty="0" err="1"/>
              <a:t>abridge</a:t>
            </a:r>
            <a:r>
              <a:rPr lang="fr-FR" dirty="0"/>
              <a:t> the </a:t>
            </a:r>
            <a:r>
              <a:rPr lang="fr-FR" dirty="0" err="1"/>
              <a:t>privileges</a:t>
            </a:r>
            <a:r>
              <a:rPr lang="fr-FR" dirty="0"/>
              <a:t> or </a:t>
            </a:r>
            <a:r>
              <a:rPr lang="fr-FR" dirty="0" err="1"/>
              <a:t>immunities</a:t>
            </a:r>
            <a:r>
              <a:rPr lang="fr-FR" dirty="0"/>
              <a:t> of </a:t>
            </a:r>
            <a:r>
              <a:rPr lang="fr-FR" dirty="0" err="1"/>
              <a:t>citizens</a:t>
            </a:r>
            <a:r>
              <a:rPr lang="fr-FR" dirty="0"/>
              <a:t> of the United States; </a:t>
            </a:r>
            <a:r>
              <a:rPr lang="fr-FR" dirty="0" err="1"/>
              <a:t>nor</a:t>
            </a:r>
            <a:r>
              <a:rPr lang="fr-FR" dirty="0"/>
              <a:t> </a:t>
            </a:r>
            <a:r>
              <a:rPr lang="fr-FR" dirty="0" err="1"/>
              <a:t>shall</a:t>
            </a:r>
            <a:r>
              <a:rPr lang="fr-FR" dirty="0"/>
              <a:t> </a:t>
            </a:r>
            <a:r>
              <a:rPr lang="fr-FR" dirty="0" err="1"/>
              <a:t>any</a:t>
            </a:r>
            <a:r>
              <a:rPr lang="fr-FR" dirty="0"/>
              <a:t> state </a:t>
            </a:r>
            <a:r>
              <a:rPr lang="fr-FR" dirty="0" err="1"/>
              <a:t>deprive</a:t>
            </a:r>
            <a:r>
              <a:rPr lang="fr-FR" dirty="0"/>
              <a:t> </a:t>
            </a:r>
            <a:r>
              <a:rPr lang="fr-FR" dirty="0" err="1"/>
              <a:t>any</a:t>
            </a:r>
            <a:r>
              <a:rPr lang="fr-FR" dirty="0"/>
              <a:t> </a:t>
            </a:r>
            <a:r>
              <a:rPr lang="fr-FR" dirty="0" err="1"/>
              <a:t>person</a:t>
            </a:r>
            <a:r>
              <a:rPr lang="fr-FR" dirty="0"/>
              <a:t> of life, liberty, or </a:t>
            </a:r>
            <a:r>
              <a:rPr lang="fr-FR" dirty="0" err="1"/>
              <a:t>property</a:t>
            </a:r>
            <a:r>
              <a:rPr lang="fr-FR" dirty="0"/>
              <a:t>, </a:t>
            </a:r>
            <a:r>
              <a:rPr lang="fr-FR" dirty="0" err="1"/>
              <a:t>without</a:t>
            </a:r>
            <a:r>
              <a:rPr lang="fr-FR" dirty="0"/>
              <a:t> </a:t>
            </a:r>
            <a:r>
              <a:rPr lang="fr-FR" b="1" dirty="0"/>
              <a:t>due </a:t>
            </a:r>
            <a:r>
              <a:rPr lang="fr-FR" b="1" dirty="0" err="1"/>
              <a:t>process</a:t>
            </a:r>
            <a:r>
              <a:rPr lang="fr-FR" b="1" dirty="0"/>
              <a:t> of </a:t>
            </a:r>
            <a:r>
              <a:rPr lang="fr-FR" b="1" dirty="0" err="1"/>
              <a:t>law</a:t>
            </a:r>
            <a:r>
              <a:rPr lang="fr-FR" dirty="0"/>
              <a:t>; </a:t>
            </a:r>
            <a:r>
              <a:rPr lang="fr-FR" dirty="0" err="1"/>
              <a:t>nor</a:t>
            </a:r>
            <a:r>
              <a:rPr lang="fr-FR" dirty="0"/>
              <a:t> </a:t>
            </a:r>
            <a:r>
              <a:rPr lang="fr-FR" dirty="0" err="1"/>
              <a:t>deny</a:t>
            </a:r>
            <a:r>
              <a:rPr lang="fr-FR" dirty="0"/>
              <a:t> to </a:t>
            </a:r>
            <a:r>
              <a:rPr lang="fr-FR" dirty="0" err="1"/>
              <a:t>any</a:t>
            </a:r>
            <a:r>
              <a:rPr lang="fr-FR" dirty="0"/>
              <a:t> </a:t>
            </a:r>
            <a:r>
              <a:rPr lang="fr-FR" dirty="0" err="1"/>
              <a:t>person</a:t>
            </a:r>
            <a:r>
              <a:rPr lang="fr-FR" dirty="0"/>
              <a:t> </a:t>
            </a:r>
            <a:r>
              <a:rPr lang="fr-FR" dirty="0" err="1"/>
              <a:t>within</a:t>
            </a:r>
            <a:r>
              <a:rPr lang="fr-FR" dirty="0"/>
              <a:t> </a:t>
            </a:r>
            <a:r>
              <a:rPr lang="fr-FR" dirty="0" err="1"/>
              <a:t>its</a:t>
            </a:r>
            <a:r>
              <a:rPr lang="fr-FR" dirty="0"/>
              <a:t> </a:t>
            </a:r>
            <a:r>
              <a:rPr lang="fr-FR" dirty="0" err="1"/>
              <a:t>jurisdiction</a:t>
            </a:r>
            <a:r>
              <a:rPr lang="fr-FR" dirty="0"/>
              <a:t> the </a:t>
            </a:r>
            <a:r>
              <a:rPr lang="fr-FR" b="1" dirty="0" err="1"/>
              <a:t>equal</a:t>
            </a:r>
            <a:r>
              <a:rPr lang="fr-FR" b="1" dirty="0"/>
              <a:t> protection of the </a:t>
            </a:r>
            <a:r>
              <a:rPr lang="fr-FR" b="1" dirty="0" err="1"/>
              <a:t>laws</a:t>
            </a:r>
            <a:r>
              <a:rPr lang="fr-FR" dirty="0"/>
              <a:t>.</a:t>
            </a:r>
          </a:p>
        </p:txBody>
      </p:sp>
    </p:spTree>
    <p:extLst>
      <p:ext uri="{BB962C8B-B14F-4D97-AF65-F5344CB8AC3E}">
        <p14:creationId xmlns:p14="http://schemas.microsoft.com/office/powerpoint/2010/main" val="27209423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1865-1870 </a:t>
            </a:r>
          </a:p>
        </p:txBody>
      </p:sp>
      <p:sp>
        <p:nvSpPr>
          <p:cNvPr id="3" name="Espace réservé du contenu 2"/>
          <p:cNvSpPr>
            <a:spLocks noGrp="1"/>
          </p:cNvSpPr>
          <p:nvPr>
            <p:ph idx="1"/>
          </p:nvPr>
        </p:nvSpPr>
        <p:spPr/>
        <p:txBody>
          <a:bodyPr>
            <a:normAutofit/>
          </a:bodyPr>
          <a:lstStyle/>
          <a:p>
            <a:pPr marL="0" indent="0">
              <a:buNone/>
            </a:pPr>
            <a:r>
              <a:rPr lang="fr-FR" sz="4800" dirty="0"/>
              <a:t>RECONSTRUCTION AMENDMENTS (13 to 15)</a:t>
            </a:r>
          </a:p>
        </p:txBody>
      </p:sp>
    </p:spTree>
    <p:extLst>
      <p:ext uri="{BB962C8B-B14F-4D97-AF65-F5344CB8AC3E}">
        <p14:creationId xmlns:p14="http://schemas.microsoft.com/office/powerpoint/2010/main" val="4584782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14th </a:t>
            </a:r>
            <a:r>
              <a:rPr lang="fr-FR" dirty="0" err="1"/>
              <a:t>amendment</a:t>
            </a:r>
            <a:r>
              <a:rPr lang="fr-FR" dirty="0"/>
              <a:t>: </a:t>
            </a:r>
            <a:r>
              <a:rPr lang="fr-FR" dirty="0" err="1"/>
              <a:t>rule</a:t>
            </a:r>
            <a:r>
              <a:rPr lang="fr-FR" dirty="0"/>
              <a:t> of </a:t>
            </a:r>
            <a:r>
              <a:rPr lang="fr-FR" dirty="0" err="1"/>
              <a:t>law</a:t>
            </a:r>
            <a:endParaRPr lang="fr-FR" dirty="0"/>
          </a:p>
        </p:txBody>
      </p:sp>
      <p:sp>
        <p:nvSpPr>
          <p:cNvPr id="3" name="Espace réservé du contenu 2"/>
          <p:cNvSpPr>
            <a:spLocks noGrp="1"/>
          </p:cNvSpPr>
          <p:nvPr>
            <p:ph idx="1"/>
          </p:nvPr>
        </p:nvSpPr>
        <p:spPr/>
        <p:txBody>
          <a:bodyPr/>
          <a:lstStyle/>
          <a:p>
            <a:pPr algn="just"/>
            <a:r>
              <a:rPr lang="fr-FR" dirty="0"/>
              <a:t>(</a:t>
            </a:r>
            <a:r>
              <a:rPr lang="fr-FR" dirty="0" err="1">
                <a:solidFill>
                  <a:srgbClr val="FF0000"/>
                </a:solidFill>
              </a:rPr>
              <a:t>red</a:t>
            </a:r>
            <a:r>
              <a:rPr lang="fr-FR" dirty="0">
                <a:solidFill>
                  <a:srgbClr val="FF0000"/>
                </a:solidFill>
              </a:rPr>
              <a:t>: due </a:t>
            </a:r>
            <a:r>
              <a:rPr lang="fr-FR" dirty="0" err="1">
                <a:solidFill>
                  <a:srgbClr val="FF0000"/>
                </a:solidFill>
              </a:rPr>
              <a:t>process</a:t>
            </a:r>
            <a:r>
              <a:rPr lang="fr-FR" dirty="0">
                <a:solidFill>
                  <a:srgbClr val="FF0000"/>
                </a:solidFill>
              </a:rPr>
              <a:t> clause</a:t>
            </a:r>
            <a:r>
              <a:rPr lang="fr-FR" dirty="0"/>
              <a:t>)</a:t>
            </a:r>
          </a:p>
          <a:p>
            <a:pPr algn="just"/>
            <a:r>
              <a:rPr lang="fr-FR" dirty="0"/>
              <a:t> (</a:t>
            </a:r>
            <a:r>
              <a:rPr lang="fr-FR" dirty="0">
                <a:solidFill>
                  <a:srgbClr val="558140"/>
                </a:solidFill>
              </a:rPr>
              <a:t>green: </a:t>
            </a:r>
            <a:r>
              <a:rPr lang="fr-FR" dirty="0" err="1">
                <a:solidFill>
                  <a:srgbClr val="558140"/>
                </a:solidFill>
              </a:rPr>
              <a:t>equal</a:t>
            </a:r>
            <a:r>
              <a:rPr lang="fr-FR" dirty="0">
                <a:solidFill>
                  <a:srgbClr val="558140"/>
                </a:solidFill>
              </a:rPr>
              <a:t> protection</a:t>
            </a:r>
            <a:r>
              <a:rPr lang="fr-FR" dirty="0"/>
              <a:t>)</a:t>
            </a:r>
          </a:p>
          <a:p>
            <a:pPr algn="just"/>
            <a:r>
              <a:rPr lang="is-IS" dirty="0"/>
              <a:t>…</a:t>
            </a:r>
            <a:r>
              <a:rPr lang="fr-FR" b="1" dirty="0"/>
              <a:t>No State </a:t>
            </a:r>
            <a:r>
              <a:rPr lang="fr-FR" dirty="0" err="1"/>
              <a:t>shall</a:t>
            </a:r>
            <a:r>
              <a:rPr lang="fr-FR" dirty="0"/>
              <a:t> </a:t>
            </a:r>
            <a:r>
              <a:rPr lang="fr-FR" dirty="0" err="1"/>
              <a:t>make</a:t>
            </a:r>
            <a:r>
              <a:rPr lang="fr-FR" dirty="0"/>
              <a:t> or enforce </a:t>
            </a:r>
            <a:r>
              <a:rPr lang="fr-FR" dirty="0" err="1"/>
              <a:t>any</a:t>
            </a:r>
            <a:r>
              <a:rPr lang="fr-FR" dirty="0"/>
              <a:t> </a:t>
            </a:r>
            <a:r>
              <a:rPr lang="fr-FR" dirty="0" err="1"/>
              <a:t>law</a:t>
            </a:r>
            <a:r>
              <a:rPr lang="fr-FR" dirty="0"/>
              <a:t> </a:t>
            </a:r>
            <a:r>
              <a:rPr lang="fr-FR" dirty="0" err="1"/>
              <a:t>which</a:t>
            </a:r>
            <a:r>
              <a:rPr lang="fr-FR" dirty="0"/>
              <a:t> </a:t>
            </a:r>
            <a:r>
              <a:rPr lang="fr-FR" dirty="0" err="1"/>
              <a:t>shall</a:t>
            </a:r>
            <a:r>
              <a:rPr lang="fr-FR" dirty="0"/>
              <a:t> </a:t>
            </a:r>
            <a:r>
              <a:rPr lang="fr-FR" dirty="0" err="1"/>
              <a:t>abridge</a:t>
            </a:r>
            <a:r>
              <a:rPr lang="fr-FR" dirty="0"/>
              <a:t> the </a:t>
            </a:r>
            <a:r>
              <a:rPr lang="fr-FR" dirty="0" err="1"/>
              <a:t>privileges</a:t>
            </a:r>
            <a:r>
              <a:rPr lang="fr-FR" dirty="0"/>
              <a:t> or </a:t>
            </a:r>
            <a:r>
              <a:rPr lang="fr-FR" dirty="0" err="1"/>
              <a:t>immunities</a:t>
            </a:r>
            <a:r>
              <a:rPr lang="fr-FR" dirty="0"/>
              <a:t> of </a:t>
            </a:r>
            <a:r>
              <a:rPr lang="fr-FR" dirty="0" err="1"/>
              <a:t>citizens</a:t>
            </a:r>
            <a:r>
              <a:rPr lang="fr-FR" dirty="0"/>
              <a:t> of the United States; </a:t>
            </a:r>
            <a:r>
              <a:rPr lang="fr-FR" dirty="0" err="1">
                <a:solidFill>
                  <a:srgbClr val="FF0000"/>
                </a:solidFill>
              </a:rPr>
              <a:t>nor</a:t>
            </a:r>
            <a:r>
              <a:rPr lang="fr-FR" dirty="0">
                <a:solidFill>
                  <a:srgbClr val="FF0000"/>
                </a:solidFill>
              </a:rPr>
              <a:t> </a:t>
            </a:r>
            <a:r>
              <a:rPr lang="fr-FR" dirty="0" err="1">
                <a:solidFill>
                  <a:srgbClr val="FF0000"/>
                </a:solidFill>
              </a:rPr>
              <a:t>shall</a:t>
            </a:r>
            <a:r>
              <a:rPr lang="fr-FR" dirty="0">
                <a:solidFill>
                  <a:srgbClr val="FF0000"/>
                </a:solidFill>
              </a:rPr>
              <a:t> </a:t>
            </a:r>
            <a:r>
              <a:rPr lang="fr-FR" dirty="0" err="1">
                <a:solidFill>
                  <a:srgbClr val="FF0000"/>
                </a:solidFill>
              </a:rPr>
              <a:t>any</a:t>
            </a:r>
            <a:r>
              <a:rPr lang="fr-FR" dirty="0">
                <a:solidFill>
                  <a:srgbClr val="FF0000"/>
                </a:solidFill>
              </a:rPr>
              <a:t> State </a:t>
            </a:r>
            <a:r>
              <a:rPr lang="fr-FR" b="1" dirty="0" err="1">
                <a:solidFill>
                  <a:srgbClr val="FF0000"/>
                </a:solidFill>
              </a:rPr>
              <a:t>deprive</a:t>
            </a:r>
            <a:r>
              <a:rPr lang="fr-FR" b="1" dirty="0">
                <a:solidFill>
                  <a:srgbClr val="FF0000"/>
                </a:solidFill>
              </a:rPr>
              <a:t> </a:t>
            </a:r>
            <a:r>
              <a:rPr lang="fr-FR" b="1" dirty="0" err="1">
                <a:solidFill>
                  <a:srgbClr val="FF0000"/>
                </a:solidFill>
              </a:rPr>
              <a:t>any</a:t>
            </a:r>
            <a:r>
              <a:rPr lang="fr-FR" b="1" dirty="0">
                <a:solidFill>
                  <a:srgbClr val="FF0000"/>
                </a:solidFill>
              </a:rPr>
              <a:t> </a:t>
            </a:r>
            <a:r>
              <a:rPr lang="fr-FR" b="1" dirty="0" err="1">
                <a:solidFill>
                  <a:srgbClr val="FF0000"/>
                </a:solidFill>
              </a:rPr>
              <a:t>person</a:t>
            </a:r>
            <a:r>
              <a:rPr lang="fr-FR" b="1" dirty="0">
                <a:solidFill>
                  <a:srgbClr val="FF0000"/>
                </a:solidFill>
              </a:rPr>
              <a:t> of life, liberty, or </a:t>
            </a:r>
            <a:r>
              <a:rPr lang="fr-FR" b="1" dirty="0" err="1">
                <a:solidFill>
                  <a:srgbClr val="FF0000"/>
                </a:solidFill>
              </a:rPr>
              <a:t>property</a:t>
            </a:r>
            <a:r>
              <a:rPr lang="fr-FR" b="1" dirty="0">
                <a:solidFill>
                  <a:srgbClr val="FF0000"/>
                </a:solidFill>
              </a:rPr>
              <a:t>, </a:t>
            </a:r>
            <a:r>
              <a:rPr lang="fr-FR" b="1" dirty="0" err="1">
                <a:solidFill>
                  <a:srgbClr val="FF0000"/>
                </a:solidFill>
              </a:rPr>
              <a:t>without</a:t>
            </a:r>
            <a:r>
              <a:rPr lang="fr-FR" b="1" dirty="0">
                <a:solidFill>
                  <a:srgbClr val="FF0000"/>
                </a:solidFill>
              </a:rPr>
              <a:t> due process of </a:t>
            </a:r>
            <a:r>
              <a:rPr lang="fr-FR" b="1" dirty="0" err="1">
                <a:solidFill>
                  <a:srgbClr val="FF0000"/>
                </a:solidFill>
              </a:rPr>
              <a:t>law</a:t>
            </a:r>
            <a:r>
              <a:rPr lang="fr-FR" dirty="0">
                <a:solidFill>
                  <a:srgbClr val="FF0000"/>
                </a:solidFill>
              </a:rPr>
              <a:t>;</a:t>
            </a:r>
            <a:r>
              <a:rPr lang="fr-FR" dirty="0"/>
              <a:t> </a:t>
            </a:r>
            <a:r>
              <a:rPr lang="fr-FR" dirty="0" err="1">
                <a:solidFill>
                  <a:schemeClr val="accent6">
                    <a:lumMod val="50000"/>
                  </a:schemeClr>
                </a:solidFill>
              </a:rPr>
              <a:t>nor</a:t>
            </a:r>
            <a:r>
              <a:rPr lang="fr-FR" dirty="0">
                <a:solidFill>
                  <a:schemeClr val="accent6">
                    <a:lumMod val="50000"/>
                  </a:schemeClr>
                </a:solidFill>
              </a:rPr>
              <a:t> </a:t>
            </a:r>
            <a:r>
              <a:rPr lang="fr-FR" b="1" dirty="0" err="1">
                <a:solidFill>
                  <a:schemeClr val="accent6">
                    <a:lumMod val="50000"/>
                  </a:schemeClr>
                </a:solidFill>
              </a:rPr>
              <a:t>deny</a:t>
            </a:r>
            <a:r>
              <a:rPr lang="fr-FR" dirty="0">
                <a:solidFill>
                  <a:schemeClr val="accent6">
                    <a:lumMod val="50000"/>
                  </a:schemeClr>
                </a:solidFill>
              </a:rPr>
              <a:t> to </a:t>
            </a:r>
            <a:r>
              <a:rPr lang="fr-FR" dirty="0" err="1">
                <a:solidFill>
                  <a:schemeClr val="accent6">
                    <a:lumMod val="50000"/>
                  </a:schemeClr>
                </a:solidFill>
              </a:rPr>
              <a:t>any</a:t>
            </a:r>
            <a:r>
              <a:rPr lang="fr-FR" dirty="0">
                <a:solidFill>
                  <a:schemeClr val="accent6">
                    <a:lumMod val="50000"/>
                  </a:schemeClr>
                </a:solidFill>
              </a:rPr>
              <a:t> </a:t>
            </a:r>
            <a:r>
              <a:rPr lang="fr-FR" dirty="0" err="1">
                <a:solidFill>
                  <a:schemeClr val="accent6">
                    <a:lumMod val="50000"/>
                  </a:schemeClr>
                </a:solidFill>
              </a:rPr>
              <a:t>person</a:t>
            </a:r>
            <a:r>
              <a:rPr lang="fr-FR" dirty="0">
                <a:solidFill>
                  <a:schemeClr val="accent6">
                    <a:lumMod val="50000"/>
                  </a:schemeClr>
                </a:solidFill>
              </a:rPr>
              <a:t> </a:t>
            </a:r>
            <a:r>
              <a:rPr lang="fr-FR" dirty="0" err="1">
                <a:solidFill>
                  <a:schemeClr val="accent6">
                    <a:lumMod val="50000"/>
                  </a:schemeClr>
                </a:solidFill>
              </a:rPr>
              <a:t>within</a:t>
            </a:r>
            <a:r>
              <a:rPr lang="fr-FR" dirty="0">
                <a:solidFill>
                  <a:schemeClr val="accent6">
                    <a:lumMod val="50000"/>
                  </a:schemeClr>
                </a:solidFill>
              </a:rPr>
              <a:t> </a:t>
            </a:r>
            <a:r>
              <a:rPr lang="fr-FR" dirty="0" err="1">
                <a:solidFill>
                  <a:schemeClr val="accent6">
                    <a:lumMod val="50000"/>
                  </a:schemeClr>
                </a:solidFill>
              </a:rPr>
              <a:t>its</a:t>
            </a:r>
            <a:r>
              <a:rPr lang="fr-FR" dirty="0">
                <a:solidFill>
                  <a:schemeClr val="accent6">
                    <a:lumMod val="50000"/>
                  </a:schemeClr>
                </a:solidFill>
              </a:rPr>
              <a:t> </a:t>
            </a:r>
            <a:r>
              <a:rPr lang="fr-FR" dirty="0" err="1">
                <a:solidFill>
                  <a:schemeClr val="accent6">
                    <a:lumMod val="50000"/>
                  </a:schemeClr>
                </a:solidFill>
              </a:rPr>
              <a:t>jurisdiction</a:t>
            </a:r>
            <a:r>
              <a:rPr lang="fr-FR" dirty="0">
                <a:solidFill>
                  <a:schemeClr val="accent6">
                    <a:lumMod val="50000"/>
                  </a:schemeClr>
                </a:solidFill>
              </a:rPr>
              <a:t> the </a:t>
            </a:r>
            <a:r>
              <a:rPr lang="fr-FR" b="1" dirty="0" err="1">
                <a:solidFill>
                  <a:schemeClr val="accent6">
                    <a:lumMod val="50000"/>
                  </a:schemeClr>
                </a:solidFill>
              </a:rPr>
              <a:t>equal</a:t>
            </a:r>
            <a:r>
              <a:rPr lang="fr-FR" b="1" dirty="0">
                <a:solidFill>
                  <a:schemeClr val="accent6">
                    <a:lumMod val="50000"/>
                  </a:schemeClr>
                </a:solidFill>
              </a:rPr>
              <a:t> protection of the </a:t>
            </a:r>
            <a:r>
              <a:rPr lang="fr-FR" b="1" dirty="0" err="1">
                <a:solidFill>
                  <a:schemeClr val="accent6">
                    <a:lumMod val="50000"/>
                  </a:schemeClr>
                </a:solidFill>
              </a:rPr>
              <a:t>laws</a:t>
            </a:r>
            <a:r>
              <a:rPr lang="fr-FR" b="1" dirty="0">
                <a:solidFill>
                  <a:schemeClr val="accent6">
                    <a:lumMod val="50000"/>
                  </a:schemeClr>
                </a:solidFill>
              </a:rPr>
              <a:t> </a:t>
            </a:r>
            <a:r>
              <a:rPr lang="fr-FR" dirty="0"/>
              <a:t>.</a:t>
            </a:r>
          </a:p>
        </p:txBody>
      </p:sp>
    </p:spTree>
    <p:extLst>
      <p:ext uri="{BB962C8B-B14F-4D97-AF65-F5344CB8AC3E}">
        <p14:creationId xmlns:p14="http://schemas.microsoft.com/office/powerpoint/2010/main" val="16240601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CD57A-FCFD-F449-AC42-C30E63099B8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1410A26-397B-A448-B03E-BAA60DEDD13A}"/>
              </a:ext>
            </a:extLst>
          </p:cNvPr>
          <p:cNvSpPr>
            <a:spLocks noGrp="1"/>
          </p:cNvSpPr>
          <p:nvPr>
            <p:ph idx="1"/>
          </p:nvPr>
        </p:nvSpPr>
        <p:spPr/>
        <p:txBody>
          <a:bodyPr/>
          <a:lstStyle/>
          <a:p>
            <a:r>
              <a:rPr lang="fr-FR" i="1" u="sng" dirty="0">
                <a:hlinkClick r:id="rId2" tooltip="Plessy v. Ferguson">
                  <a:extLst>
                    <a:ext uri="{A12FA001-AC4F-418D-AE19-62706E023703}">
                      <ahyp:hlinkClr xmlns:ahyp="http://schemas.microsoft.com/office/drawing/2018/hyperlinkcolor" xmlns="" val="tx"/>
                    </a:ext>
                  </a:extLst>
                </a:hlinkClick>
              </a:rPr>
              <a:t>Plessy v. Ferguson</a:t>
            </a:r>
            <a:r>
              <a:rPr lang="fr-FR" u="sng" dirty="0"/>
              <a:t> (1896) </a:t>
            </a:r>
            <a:r>
              <a:rPr lang="fr-FR" u="sng" dirty="0">
                <a:hlinkClick r:id="rId3" tooltip="Separate but equal">
                  <a:extLst>
                    <a:ext uri="{A12FA001-AC4F-418D-AE19-62706E023703}">
                      <ahyp:hlinkClr xmlns:ahyp="http://schemas.microsoft.com/office/drawing/2018/hyperlinkcolor" xmlns="" val="tx"/>
                    </a:ext>
                  </a:extLst>
                </a:hlinkClick>
              </a:rPr>
              <a:t>« separate but equal</a:t>
            </a:r>
            <a:r>
              <a:rPr lang="fr-FR" u="sng" dirty="0">
                <a:hlinkClick r:id="rId4" tooltip="Brown v. Board of Education">
                  <a:extLst>
                    <a:ext uri="{A12FA001-AC4F-418D-AE19-62706E023703}">
                      <ahyp:hlinkClr xmlns:ahyp="http://schemas.microsoft.com/office/drawing/2018/hyperlinkcolor" xmlns="" val="tx"/>
                    </a:ext>
                  </a:extLst>
                </a:hlinkClick>
              </a:rPr>
              <a:t> »</a:t>
            </a:r>
            <a:endParaRPr lang="fr-FR" u="sng" dirty="0"/>
          </a:p>
          <a:p>
            <a:r>
              <a:rPr lang="fr-FR" i="1" dirty="0"/>
              <a:t>Brown v. </a:t>
            </a:r>
            <a:r>
              <a:rPr lang="fr-FR" i="1" dirty="0" err="1"/>
              <a:t>Board</a:t>
            </a:r>
            <a:r>
              <a:rPr lang="fr-FR" i="1" dirty="0"/>
              <a:t> of Education</a:t>
            </a:r>
            <a:r>
              <a:rPr lang="fr-FR" dirty="0"/>
              <a:t> (1954, </a:t>
            </a:r>
            <a:r>
              <a:rPr lang="fr-FR" dirty="0" err="1"/>
              <a:t>desegregation</a:t>
            </a:r>
            <a:r>
              <a:rPr lang="fr-FR" dirty="0"/>
              <a:t>)</a:t>
            </a:r>
          </a:p>
          <a:p>
            <a:endParaRPr lang="fr-FR" dirty="0"/>
          </a:p>
        </p:txBody>
      </p:sp>
    </p:spTree>
    <p:extLst>
      <p:ext uri="{BB962C8B-B14F-4D97-AF65-F5344CB8AC3E}">
        <p14:creationId xmlns:p14="http://schemas.microsoft.com/office/powerpoint/2010/main" val="30339543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6644</Words>
  <Application>Microsoft Office PowerPoint</Application>
  <PresentationFormat>Grand écran</PresentationFormat>
  <Paragraphs>506</Paragraphs>
  <Slides>122</Slides>
  <Notes>6</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122</vt:i4>
      </vt:variant>
    </vt:vector>
  </HeadingPairs>
  <TitlesOfParts>
    <vt:vector size="135" baseType="lpstr">
      <vt:lpstr>ＭＳ Ｐゴシック</vt:lpstr>
      <vt:lpstr>ＭＳ Ｐゴシック</vt:lpstr>
      <vt:lpstr>Arial</vt:lpstr>
      <vt:lpstr>Calibri</vt:lpstr>
      <vt:lpstr>Calibri Light</vt:lpstr>
      <vt:lpstr>Cambria Math</vt:lpstr>
      <vt:lpstr>Georgia</vt:lpstr>
      <vt:lpstr>Times New Roman</vt:lpstr>
      <vt:lpstr>TimesNewRomanPS</vt:lpstr>
      <vt:lpstr>TimesNewRomanPSMT</vt:lpstr>
      <vt:lpstr>Verdana</vt:lpstr>
      <vt:lpstr>Wingdings</vt:lpstr>
      <vt:lpstr>Thème Office</vt:lpstr>
      <vt:lpstr>Présentation PowerPoint</vt:lpstr>
      <vt:lpstr>Présentation PowerPoint</vt:lpstr>
      <vt:lpstr>Présentation PowerPoint</vt:lpstr>
      <vt:lpstr>Bibliographie </vt:lpstr>
      <vt:lpstr>Bibliographie </vt:lpstr>
      <vt:lpstr>Présentation PowerPoint</vt:lpstr>
      <vt:lpstr>Présentation PowerPoint</vt:lpstr>
      <vt:lpstr>Présentation PowerPoint</vt:lpstr>
      <vt:lpstr>Présentation PowerPoint</vt:lpstr>
      <vt:lpstr>Daunou (29 messidor an  III = 1795) </vt:lpstr>
      <vt:lpstr>Présentation PowerPoint</vt:lpstr>
      <vt:lpstr>Code de la sécurité sociale </vt:lpstr>
      <vt:lpstr>Présentation PowerPoint</vt:lpstr>
      <vt:lpstr>Présentation PowerPoint</vt:lpstr>
      <vt:lpstr>Présentation PowerPoint</vt:lpstr>
      <vt:lpstr>Présentation PowerPoint</vt:lpstr>
      <vt:lpstr>J. Combacau </vt:lpstr>
      <vt:lpstr>Présentation PowerPoint</vt:lpstr>
      <vt:lpstr>Présentation PowerPoint</vt:lpstr>
      <vt:lpstr>Présentation PowerPoint</vt:lpstr>
      <vt:lpstr>CHAPITRE I – SOURCE ET INTERPRÉTATION  </vt:lpstr>
      <vt:lpstr>Une source peut consister en :   </vt:lpstr>
      <vt:lpstr>Trois principes de base : </vt:lpstr>
      <vt:lpstr>Présentation PowerPoint</vt:lpstr>
      <vt:lpstr>   Décision n° 2018-717/718 QPC  du 6 juillet 2018  (M. Cédric H. et autre)  </vt:lpstr>
      <vt:lpstr>Présentation PowerPoint</vt:lpstr>
      <vt:lpstr>Présentation PowerPoint</vt:lpstr>
      <vt:lpstr>Présentation PowerPoint</vt:lpstr>
      <vt:lpstr>CE, 28 juin 1918, Heyriès, Sirey, 1922, III, p. 49.  </vt:lpstr>
      <vt:lpstr>L’énoncé constitutionnel (loi 25/02/1875) </vt:lpstr>
      <vt:lpstr>Les énoncés contenus dans la décision du CE</vt:lpstr>
      <vt:lpstr>Les énoncés contenus dans la décision du CE</vt:lpstr>
      <vt:lpstr>Les types de source </vt:lpstr>
      <vt:lpstr>DROIT POSITIF </vt:lpstr>
      <vt:lpstr>« Pedigree » d’une disposition de droit positif: </vt:lpstr>
      <vt:lpstr>Constitution, article 24, in limine </vt:lpstr>
      <vt:lpstr>Constitution, Article 10 </vt:lpstr>
      <vt:lpstr>Élément de pedigree d’origine jurisprudentielle : définition de la promulgation </vt:lpstr>
      <vt:lpstr>Déclaration d’indépendance (Etats-Unis), 1776 </vt:lpstr>
      <vt:lpstr>Présentation PowerPoint</vt:lpstr>
      <vt:lpstr>La notion de règle</vt:lpstr>
      <vt:lpstr>Constitution de 1958 : article 5 </vt:lpstr>
      <vt:lpstr>René Capitant (1958) </vt:lpstr>
      <vt:lpstr>Guy Carcassonne: </vt:lpstr>
      <vt:lpstr>Article I, Section 9, Clause 8 of the United States Constitution</vt:lpstr>
      <vt:lpstr>Présentation PowerPoint</vt:lpstr>
      <vt:lpstr>Présentation PowerPoint</vt:lpstr>
      <vt:lpstr>Présentation PowerPoint</vt:lpstr>
      <vt:lpstr>Ressources &amp; lacunes : article 1er code civil suisse de 1907 </vt:lpstr>
      <vt:lpstr> Décision n° 73−51 DC du 27 décembre 1973  Loi de finances pour 1974  </vt:lpstr>
      <vt:lpstr>Arrêt BALDY (CE, 10 août 1917, Leb. p. 637 cit p. 640)   </vt:lpstr>
      <vt:lpstr> Arrêt BALDY (CE, 10 août 1917, Leb. p. 637 cit p. 640)  </vt:lpstr>
      <vt:lpstr>CE, 9 mai 1913 Roubeau.  </vt:lpstr>
      <vt:lpstr>Lochner v. New York, 198 U.S. 45 (1905) </vt:lpstr>
      <vt:lpstr>Présentation PowerPoint</vt:lpstr>
      <vt:lpstr>Sous-Section 1 - Qu’est-ce qu’interpréter ?  </vt:lpstr>
      <vt:lpstr>Présentation PowerPoint</vt:lpstr>
      <vt:lpstr>Présentation PowerPoint</vt:lpstr>
      <vt:lpstr>Présentation PowerPoint</vt:lpstr>
      <vt:lpstr>Présentation PowerPoint</vt:lpstr>
      <vt:lpstr>Deux conceptions irrecevables </vt:lpstr>
      <vt:lpstr>Une théorie « modeste » de l’interprétation </vt:lpstr>
      <vt:lpstr>Présentation PowerPoint</vt:lpstr>
      <vt:lpstr>Présentation PowerPoint</vt:lpstr>
      <vt:lpstr> Arrêt Syndicat général des ingénieurs-conseils, Conseil d'Etat, Section, 26 juin 1959, n°92099, publié au recueil Lebon  </vt:lpstr>
      <vt:lpstr>CONSTITUTION DE 1946   Article 47. - Le président du Conseil des ministres assure l'exécution des lois.  Article 72. - Dans les territoires d'outre-mer, le pouvoir législatif appartient au Parlement en ce qui concerne la législation criminelle, le régime des libertés publiques et l'organisation politique et administrative.  Article 104. - Jusqu'à la réunion de l'Assemblée de l'Union française, et pendant un délai maximum d'un an mois à compter de la réunion de l'Assemblée nationale, il sera sursis à l'application des articles 71 et 72 de la présente Constitution</vt:lpstr>
      <vt:lpstr>Présentation PowerPoint</vt:lpstr>
      <vt:lpstr>CONSTITUTION DE 1958 </vt:lpstr>
      <vt:lpstr>CONSTITUTION DE 1958 </vt:lpstr>
      <vt:lpstr>Les principes généraux du droit </vt:lpstr>
      <vt:lpstr>R. Chapus : </vt:lpstr>
      <vt:lpstr>René Chapus : </vt:lpstr>
      <vt:lpstr>René Chapus : </vt:lpstr>
      <vt:lpstr>CONSEIL D'ETAT   11 juillet 1956 Amicale des Annamites de Paris  </vt:lpstr>
      <vt:lpstr>Constitution de 1946 : Préambule </vt:lpstr>
      <vt:lpstr>Théorie réaliste de l’interprétation (M. Troper, « justice constitutionnelle et démocratie »)</vt:lpstr>
      <vt:lpstr>Deux conceptions irrecevables </vt:lpstr>
      <vt:lpstr>Décisions du Conseil constitutionnel</vt:lpstr>
      <vt:lpstr>Présentation PowerPoint</vt:lpstr>
      <vt:lpstr>Chapitre XI, 6 de l’Esprit des Lois</vt:lpstr>
      <vt:lpstr>Etats-Unis : salaire présidentiel </vt:lpstr>
      <vt:lpstr>The Federalist Papers : No. 73 (Hamilton)</vt:lpstr>
      <vt:lpstr>Présentation PowerPoint</vt:lpstr>
      <vt:lpstr>Décision n° 2012−654 DC du 09 août 2012 </vt:lpstr>
      <vt:lpstr>Déclaration des droits de l’homme et du citoyen </vt:lpstr>
      <vt:lpstr>Décision n° 2012−654 DC du 09 août 2012,  suite</vt:lpstr>
      <vt:lpstr>C. const., n° 2001-448 DC, cons. 25.</vt:lpstr>
      <vt:lpstr>Conseil constitutionnel , décision n) 2001-456 DC (Loi de Finances 2002) cons. n) 47 </vt:lpstr>
      <vt:lpstr>Présentation PowerPoint</vt:lpstr>
      <vt:lpstr>Sous-Section 2 - La situation interprétative : fidélité impossible, liberté inavouable  </vt:lpstr>
      <vt:lpstr>:Loi fondamentale allemande Article 20  </vt:lpstr>
      <vt:lpstr>Présentation PowerPoint</vt:lpstr>
      <vt:lpstr>Lee and Another v The Bude and Torrington Junction Railway Company 23 June 1871 </vt:lpstr>
      <vt:lpstr>Les usages de l’article 16 DDHC : exemples </vt:lpstr>
      <vt:lpstr>Présentation PowerPoint</vt:lpstr>
      <vt:lpstr>14e amendement (1868) </vt:lpstr>
      <vt:lpstr>1865-1870 </vt:lpstr>
      <vt:lpstr>14th amendment: rule of law</vt:lpstr>
      <vt:lpstr>Présentation PowerPoint</vt:lpstr>
      <vt:lpstr>PLESSY : reasonableness test </vt:lpstr>
      <vt:lpstr>PLESSY : SEPARATE BUT EQUAL </vt:lpstr>
      <vt:lpstr>Plessy: legislation is powerless</vt:lpstr>
      <vt:lpstr>PLESSY : HARLAN DISSENT</vt:lpstr>
      <vt:lpstr>Greene</vt:lpstr>
      <vt:lpstr>Precedent:  séparer les races est constitutionnel si  elles sont traitées de manière égale </vt:lpstr>
      <vt:lpstr>Plessy: not a model of bad reasoning</vt:lpstr>
      <vt:lpstr>Brown v. Board of Education (1954) Warren court  </vt:lpstr>
      <vt:lpstr>BROWN </vt:lpstr>
      <vt:lpstr>IIE PARTIE LA SOURCE CONSTITUTIONNELLE</vt:lpstr>
      <vt:lpstr>Étapes du constitutionnalisme </vt:lpstr>
      <vt:lpstr>Étapes du constitutionnalisme </vt:lpstr>
      <vt:lpstr>Étapes du constitutionnalisme </vt:lpstr>
      <vt:lpstr>Constitutionnalisme et liberté </vt:lpstr>
      <vt:lpstr>1689</vt:lpstr>
      <vt:lpstr>1628</vt:lpstr>
      <vt:lpstr>95 Eng. Rep. 807 1378-1865 </vt:lpstr>
      <vt:lpstr>Entick v. Carrington</vt:lpstr>
      <vt:lpstr>(1) La remise en cause d’un droit doit avoir un fondement en droit positif</vt:lpstr>
      <vt:lpstr>« sacralité » du droit de propriété</vt:lpstr>
      <vt:lpstr> a remedy should be available when an official has acted without clear legal authority.  </vt:lpstr>
      <vt:lpstr>Constitution des Etats-Unis - Quatrième Amendement </vt:lpstr>
      <vt:lpstr>CHAPITRE II – LA THEORIE DE LA CONSTITUTION ECRITE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Denis Baranger</dc:creator>
  <cp:lastModifiedBy>UP2</cp:lastModifiedBy>
  <cp:revision>1</cp:revision>
  <dcterms:created xsi:type="dcterms:W3CDTF">2023-02-20T16:18:53Z</dcterms:created>
  <dcterms:modified xsi:type="dcterms:W3CDTF">2023-02-21T08:46:28Z</dcterms:modified>
</cp:coreProperties>
</file>