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7" r:id="rId4"/>
    <p:sldId id="268" r:id="rId5"/>
    <p:sldId id="269" r:id="rId6"/>
    <p:sldId id="270" r:id="rId7"/>
    <p:sldId id="271" r:id="rId8"/>
    <p:sldId id="272" r:id="rId9"/>
    <p:sldId id="273" r:id="rId10"/>
    <p:sldId id="287" r:id="rId11"/>
    <p:sldId id="274" r:id="rId12"/>
    <p:sldId id="275" r:id="rId13"/>
    <p:sldId id="276" r:id="rId14"/>
    <p:sldId id="277" r:id="rId15"/>
    <p:sldId id="278" r:id="rId16"/>
    <p:sldId id="279" r:id="rId17"/>
    <p:sldId id="280" r:id="rId18"/>
    <p:sldId id="281" r:id="rId19"/>
    <p:sldId id="284" r:id="rId20"/>
    <p:sldId id="285" r:id="rId21"/>
    <p:sldId id="286" r:id="rId22"/>
    <p:sldId id="282" r:id="rId23"/>
    <p:sldId id="283"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2468"/>
  </p:normalViewPr>
  <p:slideViewPr>
    <p:cSldViewPr snapToGrid="0" snapToObjects="1">
      <p:cViewPr varScale="1">
        <p:scale>
          <a:sx n="121" d="100"/>
          <a:sy n="121"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1216A-78DC-1544-A39F-66CC807BD7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B36AB6A-736B-904E-AE23-1CA52DC3A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BF455F3-1848-554D-9A74-6165378B6326}"/>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4BCBDF18-1C58-C14D-AC56-77CACA9DC9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845840-825C-5442-9079-3CE8EB89EAE8}"/>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19088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D2779-1D4A-0A4A-B3B4-DA12D12B0CB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2C275B-D051-4747-BC9E-9F9AF49D655A}"/>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E086862-6A2C-1E44-8760-598B508DCA33}"/>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99C70755-8574-B042-B39C-EFAABA30C6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0EFE40-4677-CE48-96E9-BE20B85CD050}"/>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9707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8F7585-CB32-F542-897E-F7DC27BF67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DD2619D-BFAD-614E-9C90-91B44FCD2360}"/>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DA433EB-790D-1E42-AFEF-95194F72A94C}"/>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65FF5D4C-F02A-A641-B4D9-52B5C9A7EC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CDD93C-5117-D643-9B3B-88DA0BEB873F}"/>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29268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82635-B7CC-8544-8BF9-5604BB822D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9D2701-C4C9-AD4C-BCF3-21F7159F7FA9}"/>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10ED5BC-7356-D045-8A70-D71CA3BB9B98}"/>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CF79D6F0-1799-094B-A47B-8C75E15086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D2FF5E-4165-F94E-A005-2114DED1AAD0}"/>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361394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9DF9D-BED3-0447-8538-638F829C0C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7C470C-00C1-5245-AE2C-403BD3011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FE6955C-D4CD-1C44-927D-1CDC431F77E8}"/>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55B6E3B9-9EF5-DD45-870A-A1758AC033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211DC6-0580-5F4F-B717-355F489DD44F}"/>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161898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91A27-029B-A145-8938-7048A25FBC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1A5C3F-B79A-D44B-8EA4-9B3D061B8C6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1E849E9-A89D-8C42-8CD7-21EB8760249B}"/>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93CDFF4-DDDB-1F40-A806-BB7A8322B8C4}"/>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6" name="Espace réservé du pied de page 5">
            <a:extLst>
              <a:ext uri="{FF2B5EF4-FFF2-40B4-BE49-F238E27FC236}">
                <a16:creationId xmlns:a16="http://schemas.microsoft.com/office/drawing/2014/main" id="{656AB837-EC7B-6B42-A350-580997E6EB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20F3F2-716E-D142-98F7-82679AA2467D}"/>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134743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BA700-50B8-3C47-A08B-CD733FB4FF7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489FDC0-6548-454B-917F-1CCB1CA66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B7A82BE9-BA82-EB4A-84D5-EBF0D981D830}"/>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A865ED4-F346-524C-BD0F-032231AD4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B49627-8028-C14B-BE14-D1172C927E0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17EC5F9C-AC8F-464F-B1BD-780A78A3ADF7}"/>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8" name="Espace réservé du pied de page 7">
            <a:extLst>
              <a:ext uri="{FF2B5EF4-FFF2-40B4-BE49-F238E27FC236}">
                <a16:creationId xmlns:a16="http://schemas.microsoft.com/office/drawing/2014/main" id="{CCE51278-E36C-804E-B44A-E9DE62AACA1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F43EA88-8FA8-FE44-9698-CC1263DEB9CE}"/>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421838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B55A-057C-864B-80C3-2D2711F53B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0487B7-F45B-2549-AD28-AB6C3D1D3BAB}"/>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4" name="Espace réservé du pied de page 3">
            <a:extLst>
              <a:ext uri="{FF2B5EF4-FFF2-40B4-BE49-F238E27FC236}">
                <a16:creationId xmlns:a16="http://schemas.microsoft.com/office/drawing/2014/main" id="{8B1D3C48-9A8F-DD4D-9E99-A8A32D8C57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C986D3-45E6-7248-83FE-F7830B8199C0}"/>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252553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9572C70-BE38-BC4C-BADA-188142E15E63}"/>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3" name="Espace réservé du pied de page 2">
            <a:extLst>
              <a:ext uri="{FF2B5EF4-FFF2-40B4-BE49-F238E27FC236}">
                <a16:creationId xmlns:a16="http://schemas.microsoft.com/office/drawing/2014/main" id="{1DC69B53-AE96-4048-9BEC-5C63611187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ED5038D-5DAD-BE45-AD75-93F85E6CA3D2}"/>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37277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83121-E77B-004C-B3FC-1984F615A6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1CDD17-B8E5-F14D-818A-91D8AD571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2D1D448-EF3A-C544-AE72-148A745CA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1D38565-F56F-BA49-A109-88E75C023F1A}"/>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6" name="Espace réservé du pied de page 5">
            <a:extLst>
              <a:ext uri="{FF2B5EF4-FFF2-40B4-BE49-F238E27FC236}">
                <a16:creationId xmlns:a16="http://schemas.microsoft.com/office/drawing/2014/main" id="{56126AFD-C2D2-FF41-9944-8947BEBE7A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AF7ECE-DCC3-0546-9EF5-FFE4AD918DA9}"/>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1123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31BE9-C0EF-B94E-BEC3-B306ED8A06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9AC170-25D5-BD4B-B621-51F83DCAD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C62F38A-2FA3-DF4F-9158-1BDCB6FCB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24D450D-2D85-B94F-9503-7FE695F50679}"/>
              </a:ext>
            </a:extLst>
          </p:cNvPr>
          <p:cNvSpPr>
            <a:spLocks noGrp="1"/>
          </p:cNvSpPr>
          <p:nvPr>
            <p:ph type="dt" sz="half" idx="10"/>
          </p:nvPr>
        </p:nvSpPr>
        <p:spPr/>
        <p:txBody>
          <a:bodyPr/>
          <a:lstStyle/>
          <a:p>
            <a:fld id="{AECCED37-0623-6047-8C31-44FB8A02F616}" type="datetimeFigureOut">
              <a:rPr lang="fr-FR" smtClean="0"/>
              <a:t>08/11/2022</a:t>
            </a:fld>
            <a:endParaRPr lang="fr-FR"/>
          </a:p>
        </p:txBody>
      </p:sp>
      <p:sp>
        <p:nvSpPr>
          <p:cNvPr id="6" name="Espace réservé du pied de page 5">
            <a:extLst>
              <a:ext uri="{FF2B5EF4-FFF2-40B4-BE49-F238E27FC236}">
                <a16:creationId xmlns:a16="http://schemas.microsoft.com/office/drawing/2014/main" id="{FD973401-4517-E14B-BED7-D906939D12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5E0923-6A0A-C749-9A62-C6E65BD2BBF6}"/>
              </a:ext>
            </a:extLst>
          </p:cNvPr>
          <p:cNvSpPr>
            <a:spLocks noGrp="1"/>
          </p:cNvSpPr>
          <p:nvPr>
            <p:ph type="sldNum" sz="quarter" idx="12"/>
          </p:nvPr>
        </p:nvSpPr>
        <p:spPr/>
        <p:txBody>
          <a:bodyPr/>
          <a:lstStyle/>
          <a:p>
            <a:fld id="{A1ADE8D0-AAB7-5C48-94F9-E47CDE4F2800}" type="slidenum">
              <a:rPr lang="fr-FR" smtClean="0"/>
              <a:t>‹N°›</a:t>
            </a:fld>
            <a:endParaRPr lang="fr-FR"/>
          </a:p>
        </p:txBody>
      </p:sp>
    </p:spTree>
    <p:extLst>
      <p:ext uri="{BB962C8B-B14F-4D97-AF65-F5344CB8AC3E}">
        <p14:creationId xmlns:p14="http://schemas.microsoft.com/office/powerpoint/2010/main" val="361658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B5067D-DED5-F645-8117-836E2BFFA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4B6D1F5-73B0-5445-9908-F78911082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7E1D4AB-3A5A-A64C-829B-1726F1CF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CED37-0623-6047-8C31-44FB8A02F616}" type="datetimeFigureOut">
              <a:rPr lang="fr-FR" smtClean="0"/>
              <a:t>08/11/2022</a:t>
            </a:fld>
            <a:endParaRPr lang="fr-FR"/>
          </a:p>
        </p:txBody>
      </p:sp>
      <p:sp>
        <p:nvSpPr>
          <p:cNvPr id="5" name="Espace réservé du pied de page 4">
            <a:extLst>
              <a:ext uri="{FF2B5EF4-FFF2-40B4-BE49-F238E27FC236}">
                <a16:creationId xmlns:a16="http://schemas.microsoft.com/office/drawing/2014/main" id="{A1CE5C8F-8E12-C049-88D9-C6D4BA6A9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19A9603-3D34-9740-8807-3100A3586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DE8D0-AAB7-5C48-94F9-E47CDE4F2800}" type="slidenum">
              <a:rPr lang="fr-FR" smtClean="0"/>
              <a:t>‹N°›</a:t>
            </a:fld>
            <a:endParaRPr lang="fr-FR"/>
          </a:p>
        </p:txBody>
      </p:sp>
    </p:spTree>
    <p:extLst>
      <p:ext uri="{BB962C8B-B14F-4D97-AF65-F5344CB8AC3E}">
        <p14:creationId xmlns:p14="http://schemas.microsoft.com/office/powerpoint/2010/main" val="186145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A1FA9-897D-FF4B-A74A-5282D5CB5177}"/>
              </a:ext>
            </a:extLst>
          </p:cNvPr>
          <p:cNvSpPr>
            <a:spLocks noGrp="1"/>
          </p:cNvSpPr>
          <p:nvPr>
            <p:ph type="ctrTitle"/>
          </p:nvPr>
        </p:nvSpPr>
        <p:spPr/>
        <p:txBody>
          <a:bodyPr>
            <a:normAutofit fontScale="90000"/>
          </a:bodyPr>
          <a:lstStyle/>
          <a:p>
            <a:r>
              <a:rPr lang="fr-FR" dirty="0"/>
              <a:t>PHILOSOPHIE DU DROIT </a:t>
            </a:r>
            <a:br>
              <a:rPr lang="fr-FR" dirty="0"/>
            </a:br>
            <a:r>
              <a:rPr lang="fr-FR" dirty="0"/>
              <a:t>Denis </a:t>
            </a:r>
            <a:r>
              <a:rPr lang="fr-FR" dirty="0" err="1"/>
              <a:t>Baranger</a:t>
            </a:r>
            <a:r>
              <a:rPr lang="fr-FR" dirty="0"/>
              <a:t/>
            </a:r>
            <a:br>
              <a:rPr lang="fr-FR" dirty="0"/>
            </a:br>
            <a:r>
              <a:rPr lang="fr-FR" dirty="0"/>
              <a:t>2022</a:t>
            </a:r>
          </a:p>
        </p:txBody>
      </p:sp>
      <p:sp>
        <p:nvSpPr>
          <p:cNvPr id="3" name="Sous-titre 2">
            <a:extLst>
              <a:ext uri="{FF2B5EF4-FFF2-40B4-BE49-F238E27FC236}">
                <a16:creationId xmlns:a16="http://schemas.microsoft.com/office/drawing/2014/main" id="{B3E5089C-F211-6F42-B786-98765F82D375}"/>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3009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65EED-BD8D-0547-95D7-9A3FCD7EC53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A664F21-B0C1-3E43-8160-14544F1E9182}"/>
              </a:ext>
            </a:extLst>
          </p:cNvPr>
          <p:cNvSpPr>
            <a:spLocks noGrp="1"/>
          </p:cNvSpPr>
          <p:nvPr>
            <p:ph idx="1"/>
          </p:nvPr>
        </p:nvSpPr>
        <p:spPr/>
        <p:txBody>
          <a:bodyPr/>
          <a:lstStyle/>
          <a:p>
            <a:r>
              <a:rPr lang="fr-FR" dirty="0"/>
              <a:t>HOBBES : LE DIALOGUE DES COMMON LAWS </a:t>
            </a:r>
          </a:p>
          <a:p>
            <a:endParaRPr lang="fr-FR" dirty="0"/>
          </a:p>
          <a:p>
            <a:endParaRPr lang="fr-FR" dirty="0"/>
          </a:p>
          <a:p>
            <a:r>
              <a:rPr lang="fr-FR" dirty="0"/>
              <a:t>https://</a:t>
            </a:r>
            <a:r>
              <a:rPr lang="fr-FR" dirty="0" err="1"/>
              <a:t>oll.libertyfund.org</a:t>
            </a:r>
            <a:r>
              <a:rPr lang="fr-FR" dirty="0"/>
              <a:t>/</a:t>
            </a:r>
            <a:r>
              <a:rPr lang="fr-FR" dirty="0" err="1"/>
              <a:t>title</a:t>
            </a:r>
            <a:r>
              <a:rPr lang="fr-FR" dirty="0"/>
              <a:t>/</a:t>
            </a:r>
            <a:r>
              <a:rPr lang="fr-FR" dirty="0" err="1"/>
              <a:t>hobbes</a:t>
            </a:r>
            <a:r>
              <a:rPr lang="fr-FR" dirty="0"/>
              <a:t>-the-</a:t>
            </a:r>
            <a:r>
              <a:rPr lang="fr-FR" dirty="0" err="1"/>
              <a:t>english</a:t>
            </a:r>
            <a:r>
              <a:rPr lang="fr-FR" dirty="0"/>
              <a:t>-</a:t>
            </a:r>
            <a:r>
              <a:rPr lang="fr-FR" dirty="0" err="1"/>
              <a:t>works</a:t>
            </a:r>
            <a:r>
              <a:rPr lang="fr-FR" dirty="0"/>
              <a:t>-vol-vi-dialogue-</a:t>
            </a:r>
            <a:r>
              <a:rPr lang="fr-FR" dirty="0" err="1"/>
              <a:t>behemoth</a:t>
            </a:r>
            <a:r>
              <a:rPr lang="fr-FR" dirty="0"/>
              <a:t>-</a:t>
            </a:r>
            <a:r>
              <a:rPr lang="fr-FR"/>
              <a:t>rhetoric</a:t>
            </a:r>
          </a:p>
        </p:txBody>
      </p:sp>
    </p:spTree>
    <p:extLst>
      <p:ext uri="{BB962C8B-B14F-4D97-AF65-F5344CB8AC3E}">
        <p14:creationId xmlns:p14="http://schemas.microsoft.com/office/powerpoint/2010/main" val="9968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5543C-44D5-ED4A-9E1D-83D7E53A2406}"/>
              </a:ext>
            </a:extLst>
          </p:cNvPr>
          <p:cNvSpPr>
            <a:spLocks noGrp="1"/>
          </p:cNvSpPr>
          <p:nvPr>
            <p:ph type="title"/>
          </p:nvPr>
        </p:nvSpPr>
        <p:spPr/>
        <p:txBody>
          <a:bodyPr/>
          <a:lstStyle/>
          <a:p>
            <a:r>
              <a:rPr lang="fr-FR" dirty="0" err="1"/>
              <a:t>Leviathan</a:t>
            </a:r>
            <a:r>
              <a:rPr lang="fr-FR" dirty="0"/>
              <a:t>, chap. 26 : </a:t>
            </a:r>
          </a:p>
        </p:txBody>
      </p:sp>
      <p:sp>
        <p:nvSpPr>
          <p:cNvPr id="3" name="Espace réservé du contenu 2">
            <a:extLst>
              <a:ext uri="{FF2B5EF4-FFF2-40B4-BE49-F238E27FC236}">
                <a16:creationId xmlns:a16="http://schemas.microsoft.com/office/drawing/2014/main" id="{ECB5B86A-3A02-024A-A283-FFBD4034C2A8}"/>
              </a:ext>
            </a:extLst>
          </p:cNvPr>
          <p:cNvSpPr>
            <a:spLocks noGrp="1"/>
          </p:cNvSpPr>
          <p:nvPr>
            <p:ph idx="1"/>
          </p:nvPr>
        </p:nvSpPr>
        <p:spPr/>
        <p:txBody>
          <a:bodyPr/>
          <a:lstStyle/>
          <a:p>
            <a:r>
              <a:rPr lang="fr-FR" dirty="0"/>
              <a:t>« Par Lois civiles, j’entends les lois que les hommes sont tenus d’observer en tant que membres, non de telle ou telle République en particulier, mais d’une République. En effet, la connaissance des lois particulières appartient à ceux qui font profession de l’étude des lois de leurs pays respectifs ; mais la connaissance de la loi civile en général appartient à tous. [...] Mais ce n’est pas de cette loi civile que j’ai l’intention de parler ici, mon dessein n’étant pas de montrer ce qu’est la loi ici ou là, mais ce qu’est la loi : comme l’ont fait Platon, Aristote, Cicéron et plusieurs autres, sans prétendre faire profession de l’étude de la loi ». </a:t>
            </a:r>
          </a:p>
          <a:p>
            <a:endParaRPr lang="fr-FR" dirty="0"/>
          </a:p>
        </p:txBody>
      </p:sp>
    </p:spTree>
    <p:extLst>
      <p:ext uri="{BB962C8B-B14F-4D97-AF65-F5344CB8AC3E}">
        <p14:creationId xmlns:p14="http://schemas.microsoft.com/office/powerpoint/2010/main" val="180959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53C39-B0D4-E144-9234-77350FA279D8}"/>
              </a:ext>
            </a:extLst>
          </p:cNvPr>
          <p:cNvSpPr>
            <a:spLocks noGrp="1"/>
          </p:cNvSpPr>
          <p:nvPr>
            <p:ph type="title"/>
          </p:nvPr>
        </p:nvSpPr>
        <p:spPr/>
        <p:txBody>
          <a:bodyPr/>
          <a:lstStyle/>
          <a:p>
            <a:r>
              <a:rPr lang="fr-FR" dirty="0"/>
              <a:t>J. Berthier (Gouverner par les lois: Hobbes et le droit anglais, Bordeaux, 2010)</a:t>
            </a:r>
          </a:p>
        </p:txBody>
      </p:sp>
      <p:sp>
        <p:nvSpPr>
          <p:cNvPr id="3" name="Espace réservé du contenu 2">
            <a:extLst>
              <a:ext uri="{FF2B5EF4-FFF2-40B4-BE49-F238E27FC236}">
                <a16:creationId xmlns:a16="http://schemas.microsoft.com/office/drawing/2014/main" id="{BDA34BBA-C664-3C4A-954A-87FB6B476CC3}"/>
              </a:ext>
            </a:extLst>
          </p:cNvPr>
          <p:cNvSpPr>
            <a:spLocks noGrp="1"/>
          </p:cNvSpPr>
          <p:nvPr>
            <p:ph idx="1"/>
          </p:nvPr>
        </p:nvSpPr>
        <p:spPr/>
        <p:txBody>
          <a:bodyPr/>
          <a:lstStyle/>
          <a:p>
            <a:r>
              <a:rPr lang="fr-FR" dirty="0"/>
              <a:t>Hobbes semble exclure de son dessein la considération des lois particulières. Il ne s’agit pas simplement ici, comme c’était le cas dans le </a:t>
            </a:r>
            <a:r>
              <a:rPr lang="fr-FR" i="1" dirty="0"/>
              <a:t>De Cive</a:t>
            </a:r>
            <a:r>
              <a:rPr lang="fr-FR" dirty="0"/>
              <a:t>, d’une stratégie de « modération » ou de prudence, mais d’une décision fondée dans une différence de perspective essentielle entre la philosophie et la jurisprudence. La considération des lois particulières est la tâche spécifique de « ceux qui font profession de l’étude de la loi », c’est-à-dire des juristes, et non celle des philosophes  </a:t>
            </a:r>
          </a:p>
        </p:txBody>
      </p:sp>
    </p:spTree>
    <p:extLst>
      <p:ext uri="{BB962C8B-B14F-4D97-AF65-F5344CB8AC3E}">
        <p14:creationId xmlns:p14="http://schemas.microsoft.com/office/powerpoint/2010/main" val="352734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DD96D-8BF0-604F-BA0B-7EB4348F53E2}"/>
              </a:ext>
            </a:extLst>
          </p:cNvPr>
          <p:cNvSpPr>
            <a:spLocks noGrp="1"/>
          </p:cNvSpPr>
          <p:nvPr>
            <p:ph type="title"/>
          </p:nvPr>
        </p:nvSpPr>
        <p:spPr/>
        <p:txBody>
          <a:bodyPr/>
          <a:lstStyle/>
          <a:p>
            <a:r>
              <a:rPr lang="fr-FR" dirty="0"/>
              <a:t>Hobbes, Dialogue, chap. 2 (of Courts)</a:t>
            </a:r>
          </a:p>
        </p:txBody>
      </p:sp>
      <p:sp>
        <p:nvSpPr>
          <p:cNvPr id="3" name="Espace réservé du contenu 2">
            <a:extLst>
              <a:ext uri="{FF2B5EF4-FFF2-40B4-BE49-F238E27FC236}">
                <a16:creationId xmlns:a16="http://schemas.microsoft.com/office/drawing/2014/main" id="{0C3FE7A3-3430-9947-9F45-A691E4C9A914}"/>
              </a:ext>
            </a:extLst>
          </p:cNvPr>
          <p:cNvSpPr>
            <a:spLocks noGrp="1"/>
          </p:cNvSpPr>
          <p:nvPr>
            <p:ph idx="1"/>
          </p:nvPr>
        </p:nvSpPr>
        <p:spPr/>
        <p:txBody>
          <a:bodyPr/>
          <a:lstStyle/>
          <a:p>
            <a:r>
              <a:rPr lang="fr-FR" dirty="0"/>
              <a:t>« the more General and Noble Science, and Law of all the World </a:t>
            </a:r>
            <a:r>
              <a:rPr lang="fr-FR" dirty="0" err="1"/>
              <a:t>is</a:t>
            </a:r>
            <a:r>
              <a:rPr lang="fr-FR" dirty="0"/>
              <a:t> </a:t>
            </a:r>
            <a:r>
              <a:rPr lang="fr-FR" dirty="0" err="1"/>
              <a:t>true</a:t>
            </a:r>
            <a:r>
              <a:rPr lang="fr-FR" dirty="0"/>
              <a:t> </a:t>
            </a:r>
            <a:r>
              <a:rPr lang="fr-FR" dirty="0" err="1"/>
              <a:t>Philosophy</a:t>
            </a:r>
            <a:r>
              <a:rPr lang="fr-FR" dirty="0"/>
              <a:t> of </a:t>
            </a:r>
            <a:r>
              <a:rPr lang="fr-FR" dirty="0" err="1"/>
              <a:t>which</a:t>
            </a:r>
            <a:r>
              <a:rPr lang="fr-FR" dirty="0"/>
              <a:t> the Common Law of </a:t>
            </a:r>
            <a:r>
              <a:rPr lang="fr-FR" dirty="0" err="1"/>
              <a:t>England</a:t>
            </a:r>
            <a:r>
              <a:rPr lang="fr-FR" dirty="0"/>
              <a:t> </a:t>
            </a:r>
            <a:r>
              <a:rPr lang="fr-FR" dirty="0" err="1"/>
              <a:t>is</a:t>
            </a:r>
            <a:r>
              <a:rPr lang="fr-FR" dirty="0"/>
              <a:t> a </a:t>
            </a:r>
            <a:r>
              <a:rPr lang="fr-FR" dirty="0" err="1"/>
              <a:t>very</a:t>
            </a:r>
            <a:r>
              <a:rPr lang="fr-FR" dirty="0"/>
              <a:t> </a:t>
            </a:r>
            <a:r>
              <a:rPr lang="fr-FR" dirty="0" err="1"/>
              <a:t>little</a:t>
            </a:r>
            <a:r>
              <a:rPr lang="fr-FR" dirty="0"/>
              <a:t> part . (D., II, </a:t>
            </a:r>
            <a:r>
              <a:rPr lang="fr-FR" dirty="0" err="1"/>
              <a:t>Crom</a:t>
            </a:r>
            <a:r>
              <a:rPr lang="fr-FR" dirty="0"/>
              <a:t>., p. 13).</a:t>
            </a:r>
          </a:p>
          <a:p>
            <a:endParaRPr lang="fr-FR" dirty="0"/>
          </a:p>
        </p:txBody>
      </p:sp>
    </p:spTree>
    <p:extLst>
      <p:ext uri="{BB962C8B-B14F-4D97-AF65-F5344CB8AC3E}">
        <p14:creationId xmlns:p14="http://schemas.microsoft.com/office/powerpoint/2010/main" val="354736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326576-1839-4845-ABE3-3ABDE646CCE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12A8D51-484F-EF46-B450-9025C464BD2E}"/>
              </a:ext>
            </a:extLst>
          </p:cNvPr>
          <p:cNvSpPr>
            <a:spLocks noGrp="1"/>
          </p:cNvSpPr>
          <p:nvPr>
            <p:ph idx="1"/>
          </p:nvPr>
        </p:nvSpPr>
        <p:spPr/>
        <p:txBody>
          <a:bodyPr>
            <a:normAutofit/>
          </a:bodyPr>
          <a:lstStyle/>
          <a:p>
            <a:pPr marL="0" indent="0">
              <a:buNone/>
            </a:pPr>
            <a:r>
              <a:rPr lang="en-US" dirty="0"/>
              <a:t>SECTION 1 – OF THE LAW OF REASON</a:t>
            </a:r>
            <a:endParaRPr lang="fr-FR" dirty="0"/>
          </a:p>
          <a:p>
            <a:pPr marL="0" indent="0">
              <a:buNone/>
            </a:pPr>
            <a:r>
              <a:rPr lang="en-US" dirty="0"/>
              <a:t>SECTION 2 – OF SOVEREIGN POWER </a:t>
            </a:r>
            <a:endParaRPr lang="fr-FR" dirty="0"/>
          </a:p>
          <a:p>
            <a:pPr marL="0" indent="0">
              <a:buNone/>
            </a:pPr>
            <a:r>
              <a:rPr lang="en-US" dirty="0"/>
              <a:t>SECTION 3 – OF COURTS </a:t>
            </a:r>
            <a:endParaRPr lang="fr-FR" dirty="0"/>
          </a:p>
          <a:p>
            <a:pPr marL="0" indent="0">
              <a:buNone/>
            </a:pPr>
            <a:r>
              <a:rPr lang="en-US" dirty="0"/>
              <a:t>SECTION 4 – OF CRIMES CAPITAL </a:t>
            </a:r>
            <a:endParaRPr lang="fr-FR" dirty="0"/>
          </a:p>
          <a:p>
            <a:pPr marL="0" indent="0">
              <a:buNone/>
            </a:pPr>
            <a:r>
              <a:rPr lang="en-US" dirty="0"/>
              <a:t>SECTION 5 – OF HERESIE </a:t>
            </a:r>
            <a:endParaRPr lang="fr-FR" dirty="0"/>
          </a:p>
          <a:p>
            <a:pPr marL="0" indent="0">
              <a:buNone/>
            </a:pPr>
            <a:r>
              <a:rPr lang="en-US" dirty="0"/>
              <a:t>SECTION 6 – OF PRAEMUNIRE </a:t>
            </a:r>
            <a:endParaRPr lang="fr-FR" dirty="0"/>
          </a:p>
          <a:p>
            <a:pPr marL="0" indent="0">
              <a:buNone/>
            </a:pPr>
            <a:r>
              <a:rPr lang="en-US" dirty="0"/>
              <a:t>SECTION 7 - OF PUNISHMENTS</a:t>
            </a:r>
            <a:endParaRPr lang="fr-FR" dirty="0"/>
          </a:p>
          <a:p>
            <a:pPr marL="0" indent="0">
              <a:buNone/>
            </a:pPr>
            <a:endParaRPr lang="fr-FR" dirty="0"/>
          </a:p>
        </p:txBody>
      </p:sp>
    </p:spTree>
    <p:extLst>
      <p:ext uri="{BB962C8B-B14F-4D97-AF65-F5344CB8AC3E}">
        <p14:creationId xmlns:p14="http://schemas.microsoft.com/office/powerpoint/2010/main" val="224988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45344-C1C0-7847-AB20-C6C05CD31A1C}"/>
              </a:ext>
            </a:extLst>
          </p:cNvPr>
          <p:cNvSpPr>
            <a:spLocks noGrp="1"/>
          </p:cNvSpPr>
          <p:nvPr>
            <p:ph type="title"/>
          </p:nvPr>
        </p:nvSpPr>
        <p:spPr/>
        <p:txBody>
          <a:bodyPr/>
          <a:lstStyle/>
          <a:p>
            <a:r>
              <a:rPr lang="fr-FR" dirty="0"/>
              <a:t>Citation n°1 </a:t>
            </a:r>
          </a:p>
        </p:txBody>
      </p:sp>
      <p:sp>
        <p:nvSpPr>
          <p:cNvPr id="3" name="Espace réservé du contenu 2">
            <a:extLst>
              <a:ext uri="{FF2B5EF4-FFF2-40B4-BE49-F238E27FC236}">
                <a16:creationId xmlns:a16="http://schemas.microsoft.com/office/drawing/2014/main" id="{0BF2B174-A511-5943-ADC5-F35105C76C2C}"/>
              </a:ext>
            </a:extLst>
          </p:cNvPr>
          <p:cNvSpPr>
            <a:spLocks noGrp="1"/>
          </p:cNvSpPr>
          <p:nvPr>
            <p:ph idx="1"/>
          </p:nvPr>
        </p:nvSpPr>
        <p:spPr/>
        <p:txBody>
          <a:bodyPr/>
          <a:lstStyle/>
          <a:p>
            <a:r>
              <a:rPr lang="fr-FR" b="1" i="1" dirty="0"/>
              <a:t>Le légiste</a:t>
            </a:r>
            <a:r>
              <a:rPr lang="fr-FR" b="1" dirty="0"/>
              <a:t> </a:t>
            </a:r>
            <a:r>
              <a:rPr lang="fr-FR" dirty="0"/>
              <a:t> : Qu’est-ce qui vous fait dire que l’étude du droit  est moins rationnelle que l’étude des mathématiques ?</a:t>
            </a:r>
          </a:p>
          <a:p>
            <a:r>
              <a:rPr lang="fr-FR" b="1" i="1" dirty="0"/>
              <a:t>Le philosophe</a:t>
            </a:r>
            <a:r>
              <a:rPr lang="fr-FR" dirty="0"/>
              <a:t> : Je ne dis pas cela car toute étude est rationnelle ou ne vaut rien mais je dis que les grands maîtres de mathématiques ne font pas aussi souvent des erreurs que les spécialistes du droit.</a:t>
            </a:r>
          </a:p>
          <a:p>
            <a:pPr marL="0" indent="0">
              <a:buNone/>
            </a:pPr>
            <a:endParaRPr lang="fr-FR" dirty="0"/>
          </a:p>
        </p:txBody>
      </p:sp>
    </p:spTree>
    <p:extLst>
      <p:ext uri="{BB962C8B-B14F-4D97-AF65-F5344CB8AC3E}">
        <p14:creationId xmlns:p14="http://schemas.microsoft.com/office/powerpoint/2010/main" val="88190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1EA368-3247-DB44-BC68-E1600694B8E1}"/>
              </a:ext>
            </a:extLst>
          </p:cNvPr>
          <p:cNvSpPr>
            <a:spLocks noGrp="1"/>
          </p:cNvSpPr>
          <p:nvPr>
            <p:ph type="title"/>
          </p:nvPr>
        </p:nvSpPr>
        <p:spPr/>
        <p:txBody>
          <a:bodyPr/>
          <a:lstStyle/>
          <a:p>
            <a:r>
              <a:rPr lang="fr-FR" dirty="0"/>
              <a:t>Citation n°2 </a:t>
            </a:r>
          </a:p>
        </p:txBody>
      </p:sp>
      <p:sp>
        <p:nvSpPr>
          <p:cNvPr id="3" name="Espace réservé du contenu 2">
            <a:extLst>
              <a:ext uri="{FF2B5EF4-FFF2-40B4-BE49-F238E27FC236}">
                <a16:creationId xmlns:a16="http://schemas.microsoft.com/office/drawing/2014/main" id="{BDB70430-139A-4146-BE94-BABEAEE1C333}"/>
              </a:ext>
            </a:extLst>
          </p:cNvPr>
          <p:cNvSpPr>
            <a:spLocks noGrp="1"/>
          </p:cNvSpPr>
          <p:nvPr>
            <p:ph idx="1"/>
          </p:nvPr>
        </p:nvSpPr>
        <p:spPr/>
        <p:txBody>
          <a:bodyPr/>
          <a:lstStyle/>
          <a:p>
            <a:r>
              <a:rPr lang="fr-FR" dirty="0"/>
              <a:t>Je comprends assez bien que la connaissance du droit s’obtienne par beaucoup d’étude comme dans toutes les autres sciences où l’étude et l’acquisition se font aussi par la raison naturelle, non par la raison artificielle. Je vous accorde que </a:t>
            </a:r>
            <a:r>
              <a:rPr lang="fr-FR" b="1" dirty="0"/>
              <a:t>la connaissance du droit est un art </a:t>
            </a:r>
            <a:r>
              <a:rPr lang="fr-FR" dirty="0"/>
              <a:t>mais </a:t>
            </a:r>
            <a:r>
              <a:rPr lang="fr-FR" b="1" dirty="0"/>
              <a:t>non que l’art d’un ou de plusieurs hommes</a:t>
            </a:r>
            <a:r>
              <a:rPr lang="fr-FR" dirty="0"/>
              <a:t>, quelques sages qu’ils soient, ou l’ouvrage d’un ou plusieurs artisans, quelque parfait qu’il soit, </a:t>
            </a:r>
            <a:r>
              <a:rPr lang="fr-FR" b="1" dirty="0"/>
              <a:t>soit loi</a:t>
            </a:r>
            <a:r>
              <a:rPr lang="fr-FR" dirty="0"/>
              <a:t>. »</a:t>
            </a:r>
          </a:p>
          <a:p>
            <a:r>
              <a:rPr lang="fr-FR" dirty="0"/>
              <a:t> </a:t>
            </a:r>
          </a:p>
          <a:p>
            <a:endParaRPr lang="fr-FR" dirty="0"/>
          </a:p>
        </p:txBody>
      </p:sp>
    </p:spTree>
    <p:extLst>
      <p:ext uri="{BB962C8B-B14F-4D97-AF65-F5344CB8AC3E}">
        <p14:creationId xmlns:p14="http://schemas.microsoft.com/office/powerpoint/2010/main" val="58289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51799-6130-2149-911F-833E467A59B3}"/>
              </a:ext>
            </a:extLst>
          </p:cNvPr>
          <p:cNvSpPr>
            <a:spLocks noGrp="1"/>
          </p:cNvSpPr>
          <p:nvPr>
            <p:ph type="title"/>
          </p:nvPr>
        </p:nvSpPr>
        <p:spPr/>
        <p:txBody>
          <a:bodyPr/>
          <a:lstStyle/>
          <a:p>
            <a:r>
              <a:rPr lang="fr-FR" dirty="0"/>
              <a:t>CITATION n°3 </a:t>
            </a:r>
          </a:p>
        </p:txBody>
      </p:sp>
      <p:sp>
        <p:nvSpPr>
          <p:cNvPr id="3" name="Espace réservé du contenu 2">
            <a:extLst>
              <a:ext uri="{FF2B5EF4-FFF2-40B4-BE49-F238E27FC236}">
                <a16:creationId xmlns:a16="http://schemas.microsoft.com/office/drawing/2014/main" id="{94CC2332-41D3-8941-9785-990F6671190C}"/>
              </a:ext>
            </a:extLst>
          </p:cNvPr>
          <p:cNvSpPr>
            <a:spLocks noGrp="1"/>
          </p:cNvSpPr>
          <p:nvPr>
            <p:ph idx="1"/>
          </p:nvPr>
        </p:nvSpPr>
        <p:spPr/>
        <p:txBody>
          <a:bodyPr/>
          <a:lstStyle/>
          <a:p>
            <a:r>
              <a:rPr lang="fr-FR" dirty="0"/>
              <a:t>« ce n’est pas la sagesse qui fait le droit mais l’autorité ». </a:t>
            </a:r>
          </a:p>
          <a:p>
            <a:r>
              <a:rPr lang="fr-FR" dirty="0"/>
              <a:t> </a:t>
            </a:r>
          </a:p>
          <a:p>
            <a:r>
              <a:rPr lang="fr-FR" dirty="0"/>
              <a:t>« Nul ne peut faire une loi mais qui détient le pouvoir législatif ». </a:t>
            </a:r>
          </a:p>
          <a:p>
            <a:r>
              <a:rPr lang="fr-FR" dirty="0"/>
              <a:t> </a:t>
            </a:r>
          </a:p>
          <a:p>
            <a:r>
              <a:rPr lang="fr-FR" dirty="0"/>
              <a:t>Il est « manifestement faux » que « le droit soit trouvé (</a:t>
            </a:r>
            <a:r>
              <a:rPr lang="fr-FR" dirty="0" err="1"/>
              <a:t>fined</a:t>
            </a:r>
            <a:r>
              <a:rPr lang="fr-FR" dirty="0"/>
              <a:t>) par (…) les professeurs du droit » </a:t>
            </a:r>
          </a:p>
          <a:p>
            <a:r>
              <a:rPr lang="fr-FR" dirty="0"/>
              <a:t> </a:t>
            </a:r>
          </a:p>
          <a:p>
            <a:endParaRPr lang="fr-FR" dirty="0"/>
          </a:p>
        </p:txBody>
      </p:sp>
    </p:spTree>
    <p:extLst>
      <p:ext uri="{BB962C8B-B14F-4D97-AF65-F5344CB8AC3E}">
        <p14:creationId xmlns:p14="http://schemas.microsoft.com/office/powerpoint/2010/main" val="53086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19E77-9805-1F43-9F55-4A52BC42EA76}"/>
              </a:ext>
            </a:extLst>
          </p:cNvPr>
          <p:cNvSpPr>
            <a:spLocks noGrp="1"/>
          </p:cNvSpPr>
          <p:nvPr>
            <p:ph type="title"/>
          </p:nvPr>
        </p:nvSpPr>
        <p:spPr/>
        <p:txBody>
          <a:bodyPr/>
          <a:lstStyle/>
          <a:p>
            <a:r>
              <a:rPr lang="fr-FR" dirty="0"/>
              <a:t>CITATION n° 4 - </a:t>
            </a:r>
          </a:p>
        </p:txBody>
      </p:sp>
      <p:sp>
        <p:nvSpPr>
          <p:cNvPr id="3" name="Espace réservé du contenu 2">
            <a:extLst>
              <a:ext uri="{FF2B5EF4-FFF2-40B4-BE49-F238E27FC236}">
                <a16:creationId xmlns:a16="http://schemas.microsoft.com/office/drawing/2014/main" id="{02263925-159B-2440-9C21-DF429CDB8095}"/>
              </a:ext>
            </a:extLst>
          </p:cNvPr>
          <p:cNvSpPr>
            <a:spLocks noGrp="1"/>
          </p:cNvSpPr>
          <p:nvPr>
            <p:ph idx="1"/>
          </p:nvPr>
        </p:nvSpPr>
        <p:spPr/>
        <p:txBody>
          <a:bodyPr/>
          <a:lstStyle/>
          <a:p>
            <a:pPr lvl="0"/>
            <a:r>
              <a:rPr lang="fr-FR" b="1" dirty="0"/>
              <a:t>C’est le juriste qui affirme que « </a:t>
            </a:r>
            <a:r>
              <a:rPr lang="fr-FR" dirty="0"/>
              <a:t>La raison fait partie de la nature de chaque homme (6) »</a:t>
            </a:r>
            <a:endParaRPr lang="fr-FR" b="1" dirty="0"/>
          </a:p>
          <a:p>
            <a:pPr lvl="0"/>
            <a:r>
              <a:rPr lang="fr-FR" b="1" dirty="0"/>
              <a:t>C’est le philosophe qui affirme que « la raison est la </a:t>
            </a:r>
            <a:r>
              <a:rPr lang="fr-FR" b="1" dirty="0" err="1"/>
              <a:t>common</a:t>
            </a:r>
            <a:r>
              <a:rPr lang="fr-FR" b="1" dirty="0"/>
              <a:t> </a:t>
            </a:r>
            <a:r>
              <a:rPr lang="fr-FR" b="1" dirty="0" err="1"/>
              <a:t>law</a:t>
            </a:r>
            <a:r>
              <a:rPr lang="fr-FR" b="1" dirty="0"/>
              <a:t> » (et il le redit en prétendant craindre que le juriste ne l’oublie). Mais s’il le dit, c’est pour énoncer qu’il est possible de la connaître « en un mois », puisque (implicitement) ce n’est pas autre chose que la raison naturelle. </a:t>
            </a:r>
          </a:p>
          <a:p>
            <a:endParaRPr lang="fr-FR" dirty="0"/>
          </a:p>
        </p:txBody>
      </p:sp>
    </p:spTree>
    <p:extLst>
      <p:ext uri="{BB962C8B-B14F-4D97-AF65-F5344CB8AC3E}">
        <p14:creationId xmlns:p14="http://schemas.microsoft.com/office/powerpoint/2010/main" val="423354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0DCBF-65C2-D844-9017-20A7FBFDEB80}"/>
              </a:ext>
            </a:extLst>
          </p:cNvPr>
          <p:cNvSpPr>
            <a:spLocks noGrp="1"/>
          </p:cNvSpPr>
          <p:nvPr>
            <p:ph type="title"/>
          </p:nvPr>
        </p:nvSpPr>
        <p:spPr/>
        <p:txBody>
          <a:bodyPr/>
          <a:lstStyle/>
          <a:p>
            <a:r>
              <a:rPr lang="fr-FR" dirty="0"/>
              <a:t>CITATION N°5</a:t>
            </a:r>
          </a:p>
        </p:txBody>
      </p:sp>
      <p:sp>
        <p:nvSpPr>
          <p:cNvPr id="3" name="Espace réservé du contenu 2">
            <a:extLst>
              <a:ext uri="{FF2B5EF4-FFF2-40B4-BE49-F238E27FC236}">
                <a16:creationId xmlns:a16="http://schemas.microsoft.com/office/drawing/2014/main" id="{171E101E-02BB-EB40-AA57-9DCB1362DA9B}"/>
              </a:ext>
            </a:extLst>
          </p:cNvPr>
          <p:cNvSpPr>
            <a:spLocks noGrp="1"/>
          </p:cNvSpPr>
          <p:nvPr>
            <p:ph idx="1"/>
          </p:nvPr>
        </p:nvSpPr>
        <p:spPr/>
        <p:txBody>
          <a:bodyPr/>
          <a:lstStyle/>
          <a:p>
            <a:r>
              <a:rPr lang="en-GB" dirty="0"/>
              <a:t>“you lawyers, how much you are beholden </a:t>
            </a:r>
            <a:r>
              <a:rPr lang="en-GB" b="1" dirty="0">
                <a:sym typeface="Symbol" pitchFamily="2" charset="2"/>
              </a:rPr>
              <a:t></a:t>
            </a:r>
            <a:r>
              <a:rPr lang="en-GB" dirty="0"/>
              <a:t>  </a:t>
            </a:r>
            <a:r>
              <a:rPr lang="en-GB" dirty="0" err="1"/>
              <a:t>redevable</a:t>
            </a:r>
            <a:r>
              <a:rPr lang="en-GB" dirty="0"/>
              <a:t> au philosophe </a:t>
            </a:r>
            <a:r>
              <a:rPr lang="en-GB" b="1" dirty="0">
                <a:sym typeface="Symbol" pitchFamily="2" charset="2"/>
              </a:rPr>
              <a:t></a:t>
            </a:r>
            <a:r>
              <a:rPr lang="en-GB" dirty="0"/>
              <a:t> to the philosopher ; and it is but reason ; for the more general and noble science and law of all the world, is true philosophy, of which the common law of England is a very little part. </a:t>
            </a:r>
            <a:endParaRPr lang="fr-FR" dirty="0"/>
          </a:p>
          <a:p>
            <a:r>
              <a:rPr lang="en-GB" dirty="0"/>
              <a:t>(9) </a:t>
            </a:r>
            <a:r>
              <a:rPr lang="en-GB" b="1" dirty="0"/>
              <a:t>L</a:t>
            </a:r>
            <a:r>
              <a:rPr lang="en-GB" dirty="0"/>
              <a:t>. It is so, if you mean by philosophy nothing but the study of reason ; as I think you do”. </a:t>
            </a:r>
            <a:endParaRPr lang="fr-FR" dirty="0"/>
          </a:p>
          <a:p>
            <a:endParaRPr lang="fr-FR" dirty="0"/>
          </a:p>
        </p:txBody>
      </p:sp>
    </p:spTree>
    <p:extLst>
      <p:ext uri="{BB962C8B-B14F-4D97-AF65-F5344CB8AC3E}">
        <p14:creationId xmlns:p14="http://schemas.microsoft.com/office/powerpoint/2010/main" val="217354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B69E5-9538-2A4E-BC7F-C13D3577BBB5}"/>
              </a:ext>
            </a:extLst>
          </p:cNvPr>
          <p:cNvSpPr>
            <a:spLocks noGrp="1"/>
          </p:cNvSpPr>
          <p:nvPr>
            <p:ph type="title"/>
          </p:nvPr>
        </p:nvSpPr>
        <p:spPr/>
        <p:txBody>
          <a:bodyPr/>
          <a:lstStyle/>
          <a:p>
            <a:r>
              <a:rPr lang="fr-FR" dirty="0"/>
              <a:t>Sur </a:t>
            </a:r>
            <a:r>
              <a:rPr lang="fr-FR" dirty="0" err="1"/>
              <a:t>Dworkin</a:t>
            </a:r>
            <a:r>
              <a:rPr lang="fr-FR" dirty="0"/>
              <a:t> : cf. p. 97-101</a:t>
            </a:r>
          </a:p>
        </p:txBody>
      </p:sp>
      <p:pic>
        <p:nvPicPr>
          <p:cNvPr id="4" name="Espace réservé du contenu 3">
            <a:extLst>
              <a:ext uri="{FF2B5EF4-FFF2-40B4-BE49-F238E27FC236}">
                <a16:creationId xmlns:a16="http://schemas.microsoft.com/office/drawing/2014/main" id="{7A62BE51-E64B-0F44-BDEA-98D50F79580A}"/>
              </a:ext>
            </a:extLst>
          </p:cNvPr>
          <p:cNvPicPr>
            <a:picLocks noGrp="1" noChangeAspect="1"/>
          </p:cNvPicPr>
          <p:nvPr>
            <p:ph idx="1"/>
          </p:nvPr>
        </p:nvPicPr>
        <p:blipFill>
          <a:blip r:embed="rId2"/>
          <a:stretch>
            <a:fillRect/>
          </a:stretch>
        </p:blipFill>
        <p:spPr>
          <a:xfrm>
            <a:off x="4826000" y="2045494"/>
            <a:ext cx="2540000" cy="3911600"/>
          </a:xfrm>
          <a:prstGeom prst="rect">
            <a:avLst/>
          </a:prstGeom>
        </p:spPr>
      </p:pic>
    </p:spTree>
    <p:extLst>
      <p:ext uri="{BB962C8B-B14F-4D97-AF65-F5344CB8AC3E}">
        <p14:creationId xmlns:p14="http://schemas.microsoft.com/office/powerpoint/2010/main" val="275095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14D29-33AB-6247-81D2-21332809F685}"/>
              </a:ext>
            </a:extLst>
          </p:cNvPr>
          <p:cNvSpPr>
            <a:spLocks noGrp="1"/>
          </p:cNvSpPr>
          <p:nvPr>
            <p:ph type="title"/>
          </p:nvPr>
        </p:nvSpPr>
        <p:spPr/>
        <p:txBody>
          <a:bodyPr/>
          <a:lstStyle/>
          <a:p>
            <a:r>
              <a:rPr lang="fr-FR" dirty="0"/>
              <a:t>CITATION N°6</a:t>
            </a:r>
          </a:p>
        </p:txBody>
      </p:sp>
      <p:sp>
        <p:nvSpPr>
          <p:cNvPr id="3" name="Espace réservé du contenu 2">
            <a:extLst>
              <a:ext uri="{FF2B5EF4-FFF2-40B4-BE49-F238E27FC236}">
                <a16:creationId xmlns:a16="http://schemas.microsoft.com/office/drawing/2014/main" id="{B4AF93BD-4809-FF48-9DFA-93A633F67E5A}"/>
              </a:ext>
            </a:extLst>
          </p:cNvPr>
          <p:cNvSpPr>
            <a:spLocks noGrp="1"/>
          </p:cNvSpPr>
          <p:nvPr>
            <p:ph idx="1"/>
          </p:nvPr>
        </p:nvSpPr>
        <p:spPr/>
        <p:txBody>
          <a:bodyPr/>
          <a:lstStyle/>
          <a:p>
            <a:pPr fontAlgn="base"/>
            <a:r>
              <a:rPr lang="fr-FR" i="1" dirty="0"/>
              <a:t>P.</a:t>
            </a:r>
          </a:p>
          <a:p>
            <a:pPr fontAlgn="base"/>
            <a:r>
              <a:rPr lang="fr-FR" dirty="0" err="1"/>
              <a:t>We</a:t>
            </a:r>
            <a:r>
              <a:rPr lang="fr-FR" dirty="0"/>
              <a:t> </a:t>
            </a:r>
            <a:r>
              <a:rPr lang="fr-FR" dirty="0" err="1"/>
              <a:t>agree</a:t>
            </a:r>
            <a:r>
              <a:rPr lang="fr-FR" dirty="0"/>
              <a:t> </a:t>
            </a:r>
            <a:r>
              <a:rPr lang="fr-FR" dirty="0" err="1"/>
              <a:t>then</a:t>
            </a:r>
            <a:r>
              <a:rPr lang="fr-FR" dirty="0"/>
              <a:t> in </a:t>
            </a:r>
            <a:r>
              <a:rPr lang="fr-FR" dirty="0" err="1"/>
              <a:t>this</a:t>
            </a:r>
            <a:r>
              <a:rPr lang="fr-FR" dirty="0"/>
              <a:t>, </a:t>
            </a:r>
            <a:r>
              <a:rPr lang="fr-FR" dirty="0" err="1"/>
              <a:t>that</a:t>
            </a:r>
            <a:r>
              <a:rPr lang="fr-FR" dirty="0"/>
              <a:t> in </a:t>
            </a:r>
            <a:r>
              <a:rPr lang="fr-FR" dirty="0" err="1"/>
              <a:t>England</a:t>
            </a:r>
            <a:r>
              <a:rPr lang="fr-FR" dirty="0"/>
              <a:t> </a:t>
            </a:r>
            <a:r>
              <a:rPr lang="fr-FR" dirty="0" err="1"/>
              <a:t>it</a:t>
            </a:r>
            <a:r>
              <a:rPr lang="fr-FR" dirty="0"/>
              <a:t> </a:t>
            </a:r>
            <a:r>
              <a:rPr lang="fr-FR" dirty="0" err="1"/>
              <a:t>is</a:t>
            </a:r>
            <a:r>
              <a:rPr lang="fr-FR" dirty="0"/>
              <a:t> the King </a:t>
            </a:r>
            <a:r>
              <a:rPr lang="fr-FR" dirty="0" err="1"/>
              <a:t>that</a:t>
            </a:r>
            <a:r>
              <a:rPr lang="fr-FR" dirty="0"/>
              <a:t> </a:t>
            </a:r>
            <a:r>
              <a:rPr lang="fr-FR" dirty="0" err="1"/>
              <a:t>makes</a:t>
            </a:r>
            <a:r>
              <a:rPr lang="fr-FR" dirty="0"/>
              <a:t> the </a:t>
            </a:r>
            <a:r>
              <a:rPr lang="fr-FR" dirty="0" err="1"/>
              <a:t>laws</a:t>
            </a:r>
            <a:r>
              <a:rPr lang="fr-FR" dirty="0"/>
              <a:t>, </a:t>
            </a:r>
            <a:r>
              <a:rPr lang="fr-FR" dirty="0" err="1"/>
              <a:t>whosoever</a:t>
            </a:r>
            <a:r>
              <a:rPr lang="fr-FR" dirty="0"/>
              <a:t> </a:t>
            </a:r>
            <a:r>
              <a:rPr lang="fr-FR" dirty="0" err="1"/>
              <a:t>pens</a:t>
            </a:r>
            <a:r>
              <a:rPr lang="fr-FR" dirty="0"/>
              <a:t> </a:t>
            </a:r>
            <a:r>
              <a:rPr lang="fr-FR" dirty="0" err="1"/>
              <a:t>them</a:t>
            </a:r>
            <a:r>
              <a:rPr lang="fr-FR" dirty="0"/>
              <a:t>; and in </a:t>
            </a:r>
            <a:r>
              <a:rPr lang="fr-FR" dirty="0" err="1"/>
              <a:t>this</a:t>
            </a:r>
            <a:r>
              <a:rPr lang="fr-FR" dirty="0"/>
              <a:t>, </a:t>
            </a:r>
            <a:r>
              <a:rPr lang="fr-FR" dirty="0" err="1"/>
              <a:t>that</a:t>
            </a:r>
            <a:r>
              <a:rPr lang="fr-FR" dirty="0"/>
              <a:t> the King </a:t>
            </a:r>
            <a:r>
              <a:rPr lang="fr-FR" dirty="0" err="1"/>
              <a:t>cannot</a:t>
            </a:r>
            <a:r>
              <a:rPr lang="fr-FR" dirty="0"/>
              <a:t> </a:t>
            </a:r>
            <a:r>
              <a:rPr lang="fr-FR" dirty="0" err="1"/>
              <a:t>make</a:t>
            </a:r>
            <a:r>
              <a:rPr lang="fr-FR" dirty="0"/>
              <a:t> </a:t>
            </a:r>
            <a:r>
              <a:rPr lang="fr-FR" dirty="0" err="1"/>
              <a:t>his</a:t>
            </a:r>
            <a:r>
              <a:rPr lang="fr-FR" dirty="0"/>
              <a:t> </a:t>
            </a:r>
            <a:r>
              <a:rPr lang="fr-FR" dirty="0" err="1"/>
              <a:t>laws</a:t>
            </a:r>
            <a:r>
              <a:rPr lang="fr-FR" dirty="0"/>
              <a:t> </a:t>
            </a:r>
            <a:r>
              <a:rPr lang="fr-FR" dirty="0" err="1"/>
              <a:t>effectual</a:t>
            </a:r>
            <a:r>
              <a:rPr lang="fr-FR" dirty="0"/>
              <a:t>, </a:t>
            </a:r>
            <a:r>
              <a:rPr lang="fr-FR" dirty="0" err="1"/>
              <a:t>nor</a:t>
            </a:r>
            <a:r>
              <a:rPr lang="fr-FR" dirty="0"/>
              <a:t> </a:t>
            </a:r>
            <a:r>
              <a:rPr lang="fr-FR" dirty="0" err="1"/>
              <a:t>defend</a:t>
            </a:r>
            <a:r>
              <a:rPr lang="fr-FR" dirty="0"/>
              <a:t> </a:t>
            </a:r>
            <a:r>
              <a:rPr lang="fr-FR" dirty="0" err="1"/>
              <a:t>his</a:t>
            </a:r>
            <a:r>
              <a:rPr lang="fr-FR" dirty="0"/>
              <a:t> people </a:t>
            </a:r>
            <a:r>
              <a:rPr lang="fr-FR" dirty="0" err="1"/>
              <a:t>against</a:t>
            </a:r>
            <a:r>
              <a:rPr lang="fr-FR" dirty="0"/>
              <a:t> </a:t>
            </a:r>
            <a:r>
              <a:rPr lang="fr-FR" dirty="0" err="1"/>
              <a:t>their</a:t>
            </a:r>
            <a:r>
              <a:rPr lang="fr-FR" dirty="0"/>
              <a:t> </a:t>
            </a:r>
            <a:r>
              <a:rPr lang="fr-FR" dirty="0" err="1"/>
              <a:t>enemies</a:t>
            </a:r>
            <a:r>
              <a:rPr lang="fr-FR" dirty="0"/>
              <a:t>, </a:t>
            </a:r>
            <a:r>
              <a:rPr lang="fr-FR" dirty="0" err="1"/>
              <a:t>without</a:t>
            </a:r>
            <a:r>
              <a:rPr lang="fr-FR" dirty="0"/>
              <a:t> a power to </a:t>
            </a:r>
            <a:r>
              <a:rPr lang="fr-FR" dirty="0" err="1"/>
              <a:t>levy</a:t>
            </a:r>
            <a:r>
              <a:rPr lang="fr-FR" dirty="0"/>
              <a:t> </a:t>
            </a:r>
            <a:r>
              <a:rPr lang="fr-FR" dirty="0" err="1"/>
              <a:t>soldiers</a:t>
            </a:r>
            <a:r>
              <a:rPr lang="fr-FR" dirty="0"/>
              <a:t>; and </a:t>
            </a:r>
            <a:r>
              <a:rPr lang="fr-FR" dirty="0" err="1"/>
              <a:t>consequently</a:t>
            </a:r>
            <a:r>
              <a:rPr lang="fr-FR" dirty="0"/>
              <a:t>, </a:t>
            </a:r>
            <a:r>
              <a:rPr lang="fr-FR" dirty="0" err="1"/>
              <a:t>that</a:t>
            </a:r>
            <a:r>
              <a:rPr lang="fr-FR" dirty="0"/>
              <a:t> </a:t>
            </a:r>
            <a:r>
              <a:rPr lang="fr-FR" dirty="0" err="1"/>
              <a:t>he</a:t>
            </a:r>
            <a:r>
              <a:rPr lang="fr-FR" dirty="0"/>
              <a:t> </a:t>
            </a:r>
            <a:r>
              <a:rPr lang="fr-FR" dirty="0" err="1"/>
              <a:t>may</a:t>
            </a:r>
            <a:r>
              <a:rPr lang="fr-FR" dirty="0"/>
              <a:t> </a:t>
            </a:r>
            <a:r>
              <a:rPr lang="fr-FR" dirty="0" err="1"/>
              <a:t>lawfully</a:t>
            </a:r>
            <a:r>
              <a:rPr lang="fr-FR" dirty="0"/>
              <a:t>, as </a:t>
            </a:r>
            <a:r>
              <a:rPr lang="fr-FR" dirty="0" err="1"/>
              <a:t>oft</a:t>
            </a:r>
            <a:r>
              <a:rPr lang="fr-FR" dirty="0"/>
              <a:t> as </a:t>
            </a:r>
            <a:r>
              <a:rPr lang="fr-FR" dirty="0" err="1"/>
              <a:t>he</a:t>
            </a:r>
            <a:r>
              <a:rPr lang="fr-FR" dirty="0"/>
              <a:t> </a:t>
            </a:r>
            <a:r>
              <a:rPr lang="fr-FR" dirty="0" err="1"/>
              <a:t>shall</a:t>
            </a:r>
            <a:r>
              <a:rPr lang="fr-FR" dirty="0"/>
              <a:t> </a:t>
            </a:r>
            <a:r>
              <a:rPr lang="fr-FR" dirty="0" err="1"/>
              <a:t>really</a:t>
            </a:r>
            <a:r>
              <a:rPr lang="fr-FR" dirty="0"/>
              <a:t> </a:t>
            </a:r>
            <a:r>
              <a:rPr lang="fr-FR" dirty="0" err="1"/>
              <a:t>think</a:t>
            </a:r>
            <a:r>
              <a:rPr lang="fr-FR" dirty="0"/>
              <a:t> </a:t>
            </a:r>
            <a:r>
              <a:rPr lang="fr-FR" dirty="0" err="1"/>
              <a:t>it</a:t>
            </a:r>
            <a:r>
              <a:rPr lang="fr-FR" dirty="0"/>
              <a:t> </a:t>
            </a:r>
            <a:r>
              <a:rPr lang="fr-FR" dirty="0" err="1"/>
              <a:t>necessary</a:t>
            </a:r>
            <a:r>
              <a:rPr lang="fr-FR" dirty="0"/>
              <a:t> to </a:t>
            </a:r>
            <a:r>
              <a:rPr lang="fr-FR" dirty="0" err="1"/>
              <a:t>raise</a:t>
            </a:r>
            <a:r>
              <a:rPr lang="fr-FR" dirty="0"/>
              <a:t> an </a:t>
            </a:r>
            <a:r>
              <a:rPr lang="fr-FR" dirty="0" err="1"/>
              <a:t>army</a:t>
            </a:r>
            <a:r>
              <a:rPr lang="fr-FR" dirty="0"/>
              <a:t>, (</a:t>
            </a:r>
            <a:r>
              <a:rPr lang="fr-FR" dirty="0" err="1"/>
              <a:t>which</a:t>
            </a:r>
            <a:r>
              <a:rPr lang="fr-FR" dirty="0"/>
              <a:t> in </a:t>
            </a:r>
            <a:r>
              <a:rPr lang="fr-FR" dirty="0" err="1"/>
              <a:t>some</a:t>
            </a:r>
            <a:r>
              <a:rPr lang="fr-FR" dirty="0"/>
              <a:t> occasions </a:t>
            </a:r>
            <a:r>
              <a:rPr lang="fr-FR" dirty="0" err="1"/>
              <a:t>be</a:t>
            </a:r>
            <a:r>
              <a:rPr lang="fr-FR" dirty="0"/>
              <a:t> </a:t>
            </a:r>
            <a:r>
              <a:rPr lang="fr-FR" dirty="0" err="1"/>
              <a:t>very</a:t>
            </a:r>
            <a:r>
              <a:rPr lang="fr-FR" dirty="0"/>
              <a:t> </a:t>
            </a:r>
            <a:r>
              <a:rPr lang="fr-FR" dirty="0" err="1"/>
              <a:t>great</a:t>
            </a:r>
            <a:r>
              <a:rPr lang="fr-FR" dirty="0"/>
              <a:t>) I </a:t>
            </a:r>
            <a:r>
              <a:rPr lang="fr-FR" dirty="0" err="1"/>
              <a:t>say</a:t>
            </a:r>
            <a:r>
              <a:rPr lang="fr-FR" dirty="0"/>
              <a:t>, </a:t>
            </a:r>
            <a:r>
              <a:rPr lang="fr-FR" dirty="0" err="1"/>
              <a:t>raise</a:t>
            </a:r>
            <a:r>
              <a:rPr lang="fr-FR" dirty="0"/>
              <a:t> </a:t>
            </a:r>
            <a:r>
              <a:rPr lang="fr-FR" dirty="0" err="1"/>
              <a:t>it</a:t>
            </a:r>
            <a:r>
              <a:rPr lang="fr-FR" dirty="0"/>
              <a:t>, and money to </a:t>
            </a:r>
            <a:r>
              <a:rPr lang="fr-FR" dirty="0" err="1"/>
              <a:t>maintain</a:t>
            </a:r>
            <a:r>
              <a:rPr lang="fr-FR" dirty="0"/>
              <a:t> </a:t>
            </a:r>
            <a:r>
              <a:rPr lang="fr-FR" dirty="0" err="1"/>
              <a:t>it</a:t>
            </a:r>
            <a:r>
              <a:rPr lang="fr-FR" dirty="0"/>
              <a:t>. I </a:t>
            </a:r>
            <a:r>
              <a:rPr lang="fr-FR" dirty="0" err="1"/>
              <a:t>doubt</a:t>
            </a:r>
            <a:r>
              <a:rPr lang="fr-FR" dirty="0"/>
              <a:t> not but </a:t>
            </a:r>
            <a:r>
              <a:rPr lang="fr-FR" dirty="0" err="1"/>
              <a:t>you</a:t>
            </a:r>
            <a:r>
              <a:rPr lang="fr-FR" dirty="0"/>
              <a:t> </a:t>
            </a:r>
            <a:r>
              <a:rPr lang="fr-FR" dirty="0" err="1"/>
              <a:t>will</a:t>
            </a:r>
            <a:r>
              <a:rPr lang="fr-FR" dirty="0"/>
              <a:t> </a:t>
            </a:r>
            <a:r>
              <a:rPr lang="fr-FR" dirty="0" err="1"/>
              <a:t>allow</a:t>
            </a:r>
            <a:r>
              <a:rPr lang="fr-FR" dirty="0"/>
              <a:t> </a:t>
            </a:r>
            <a:r>
              <a:rPr lang="fr-FR" dirty="0" err="1"/>
              <a:t>this</a:t>
            </a:r>
            <a:r>
              <a:rPr lang="fr-FR" dirty="0"/>
              <a:t> to </a:t>
            </a:r>
            <a:r>
              <a:rPr lang="fr-FR" dirty="0" err="1"/>
              <a:t>be</a:t>
            </a:r>
            <a:r>
              <a:rPr lang="fr-FR" dirty="0"/>
              <a:t> </a:t>
            </a:r>
            <a:r>
              <a:rPr lang="fr-FR" dirty="0" err="1"/>
              <a:t>according</a:t>
            </a:r>
            <a:r>
              <a:rPr lang="fr-FR" dirty="0"/>
              <a:t> to the </a:t>
            </a:r>
            <a:r>
              <a:rPr lang="fr-FR" dirty="0" err="1"/>
              <a:t>law</a:t>
            </a:r>
            <a:r>
              <a:rPr lang="fr-FR" dirty="0"/>
              <a:t>, at least of </a:t>
            </a:r>
            <a:r>
              <a:rPr lang="fr-FR" dirty="0" err="1"/>
              <a:t>reason</a:t>
            </a:r>
            <a:r>
              <a:rPr lang="fr-FR" dirty="0"/>
              <a:t>.</a:t>
            </a:r>
          </a:p>
          <a:p>
            <a:endParaRPr lang="fr-FR" dirty="0"/>
          </a:p>
        </p:txBody>
      </p:sp>
    </p:spTree>
    <p:extLst>
      <p:ext uri="{BB962C8B-B14F-4D97-AF65-F5344CB8AC3E}">
        <p14:creationId xmlns:p14="http://schemas.microsoft.com/office/powerpoint/2010/main" val="102039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84482-03B6-9243-BA44-30B0219A404C}"/>
              </a:ext>
            </a:extLst>
          </p:cNvPr>
          <p:cNvSpPr>
            <a:spLocks noGrp="1"/>
          </p:cNvSpPr>
          <p:nvPr>
            <p:ph type="title"/>
          </p:nvPr>
        </p:nvSpPr>
        <p:spPr/>
        <p:txBody>
          <a:bodyPr/>
          <a:lstStyle/>
          <a:p>
            <a:r>
              <a:rPr lang="fr-FR" dirty="0"/>
              <a:t>CITATION N°7</a:t>
            </a:r>
          </a:p>
        </p:txBody>
      </p:sp>
      <p:sp>
        <p:nvSpPr>
          <p:cNvPr id="3" name="Espace réservé du contenu 2">
            <a:extLst>
              <a:ext uri="{FF2B5EF4-FFF2-40B4-BE49-F238E27FC236}">
                <a16:creationId xmlns:a16="http://schemas.microsoft.com/office/drawing/2014/main" id="{68673820-8FED-4044-A18D-6A5B6F3F8C94}"/>
              </a:ext>
            </a:extLst>
          </p:cNvPr>
          <p:cNvSpPr>
            <a:spLocks noGrp="1"/>
          </p:cNvSpPr>
          <p:nvPr>
            <p:ph idx="1"/>
          </p:nvPr>
        </p:nvSpPr>
        <p:spPr/>
        <p:txBody>
          <a:bodyPr/>
          <a:lstStyle/>
          <a:p>
            <a:r>
              <a:rPr lang="fr-FR" dirty="0"/>
              <a:t>L : </a:t>
            </a:r>
            <a:r>
              <a:rPr lang="fr-FR" i="1" dirty="0"/>
              <a:t>recta ratio,</a:t>
            </a:r>
            <a:r>
              <a:rPr lang="fr-FR" dirty="0"/>
              <a:t> </a:t>
            </a:r>
            <a:r>
              <a:rPr lang="fr-FR" dirty="0" err="1"/>
              <a:t>which</a:t>
            </a:r>
            <a:r>
              <a:rPr lang="fr-FR" dirty="0"/>
              <a:t> I </a:t>
            </a:r>
            <a:r>
              <a:rPr lang="fr-FR" dirty="0" err="1"/>
              <a:t>grant</a:t>
            </a:r>
            <a:r>
              <a:rPr lang="fr-FR" dirty="0"/>
              <a:t> to </a:t>
            </a:r>
            <a:r>
              <a:rPr lang="fr-FR" dirty="0" err="1"/>
              <a:t>be</a:t>
            </a:r>
            <a:r>
              <a:rPr lang="fr-FR" dirty="0"/>
              <a:t> </a:t>
            </a:r>
            <a:r>
              <a:rPr lang="fr-FR" dirty="0" err="1"/>
              <a:t>law</a:t>
            </a:r>
            <a:r>
              <a:rPr lang="fr-FR" dirty="0"/>
              <a:t>, as Sir Edward Coke </a:t>
            </a:r>
            <a:r>
              <a:rPr lang="fr-FR" dirty="0" err="1"/>
              <a:t>says</a:t>
            </a:r>
            <a:r>
              <a:rPr lang="fr-FR" dirty="0"/>
              <a:t>, (1 </a:t>
            </a:r>
            <a:r>
              <a:rPr lang="fr-FR" i="1" dirty="0" err="1"/>
              <a:t>Inst</a:t>
            </a:r>
            <a:r>
              <a:rPr lang="fr-FR" i="1" dirty="0"/>
              <a:t>.</a:t>
            </a:r>
            <a:r>
              <a:rPr lang="fr-FR" dirty="0"/>
              <a:t> sect. 138), </a:t>
            </a:r>
            <a:r>
              <a:rPr lang="fr-FR" dirty="0" err="1"/>
              <a:t>is</a:t>
            </a:r>
            <a:r>
              <a:rPr lang="fr-FR" dirty="0"/>
              <a:t> an </a:t>
            </a:r>
            <a:r>
              <a:rPr lang="fr-FR" dirty="0" err="1"/>
              <a:t>artificial</a:t>
            </a:r>
            <a:r>
              <a:rPr lang="fr-FR" dirty="0"/>
              <a:t> perfection of </a:t>
            </a:r>
            <a:r>
              <a:rPr lang="fr-FR" dirty="0" err="1"/>
              <a:t>reason</a:t>
            </a:r>
            <a:r>
              <a:rPr lang="fr-FR" dirty="0"/>
              <a:t>, </a:t>
            </a:r>
            <a:r>
              <a:rPr lang="fr-FR" dirty="0" err="1"/>
              <a:t>gotten</a:t>
            </a:r>
            <a:r>
              <a:rPr lang="fr-FR" dirty="0"/>
              <a:t> by long </a:t>
            </a:r>
            <a:r>
              <a:rPr lang="fr-FR" dirty="0" err="1"/>
              <a:t>study</a:t>
            </a:r>
            <a:r>
              <a:rPr lang="fr-FR" dirty="0"/>
              <a:t>, observation, and </a:t>
            </a:r>
            <a:r>
              <a:rPr lang="fr-FR" dirty="0" err="1"/>
              <a:t>experience</a:t>
            </a:r>
            <a:r>
              <a:rPr lang="fr-FR" dirty="0"/>
              <a:t>, and not </a:t>
            </a:r>
            <a:r>
              <a:rPr lang="fr-FR" dirty="0" err="1"/>
              <a:t>every</a:t>
            </a:r>
            <a:r>
              <a:rPr lang="fr-FR" dirty="0"/>
              <a:t> man’s </a:t>
            </a:r>
            <a:r>
              <a:rPr lang="fr-FR" dirty="0" err="1"/>
              <a:t>natural</a:t>
            </a:r>
            <a:r>
              <a:rPr lang="fr-FR" dirty="0"/>
              <a:t> </a:t>
            </a:r>
            <a:r>
              <a:rPr lang="fr-FR" dirty="0" err="1"/>
              <a:t>reason</a:t>
            </a:r>
            <a:r>
              <a:rPr lang="fr-FR" dirty="0"/>
              <a:t>; for </a:t>
            </a:r>
            <a:r>
              <a:rPr lang="fr-FR" i="1" dirty="0" err="1"/>
              <a:t>nemo</a:t>
            </a:r>
            <a:r>
              <a:rPr lang="fr-FR" i="1" dirty="0"/>
              <a:t> </a:t>
            </a:r>
            <a:r>
              <a:rPr lang="fr-FR" i="1" dirty="0" err="1"/>
              <a:t>nascitur</a:t>
            </a:r>
            <a:r>
              <a:rPr lang="fr-FR" i="1" dirty="0"/>
              <a:t> </a:t>
            </a:r>
            <a:r>
              <a:rPr lang="fr-FR" i="1" dirty="0" err="1"/>
              <a:t>artifex</a:t>
            </a:r>
            <a:r>
              <a:rPr lang="fr-FR" i="1" dirty="0"/>
              <a:t>.</a:t>
            </a:r>
            <a:r>
              <a:rPr lang="fr-FR" dirty="0"/>
              <a:t> This </a:t>
            </a:r>
            <a:r>
              <a:rPr lang="fr-FR" dirty="0" err="1"/>
              <a:t>legal</a:t>
            </a:r>
            <a:r>
              <a:rPr lang="fr-FR" dirty="0"/>
              <a:t> </a:t>
            </a:r>
            <a:r>
              <a:rPr lang="fr-FR" dirty="0" err="1"/>
              <a:t>reason</a:t>
            </a:r>
            <a:r>
              <a:rPr lang="fr-FR" dirty="0"/>
              <a:t> </a:t>
            </a:r>
            <a:r>
              <a:rPr lang="fr-FR" dirty="0" err="1"/>
              <a:t>is</a:t>
            </a:r>
            <a:r>
              <a:rPr lang="fr-FR" dirty="0"/>
              <a:t> </a:t>
            </a:r>
            <a:r>
              <a:rPr lang="fr-FR" i="1" dirty="0" err="1"/>
              <a:t>summa</a:t>
            </a:r>
            <a:r>
              <a:rPr lang="fr-FR" i="1" dirty="0"/>
              <a:t> ratio;</a:t>
            </a:r>
            <a:r>
              <a:rPr lang="fr-FR" dirty="0"/>
              <a:t> and </a:t>
            </a:r>
            <a:r>
              <a:rPr lang="fr-FR" dirty="0" err="1"/>
              <a:t>therefore</a:t>
            </a:r>
            <a:r>
              <a:rPr lang="fr-FR" dirty="0"/>
              <a:t>, if all the </a:t>
            </a:r>
            <a:r>
              <a:rPr lang="fr-FR" dirty="0" err="1"/>
              <a:t>reason</a:t>
            </a:r>
            <a:r>
              <a:rPr lang="fr-FR" dirty="0"/>
              <a:t> </a:t>
            </a:r>
            <a:r>
              <a:rPr lang="fr-FR" dirty="0" err="1"/>
              <a:t>that</a:t>
            </a:r>
            <a:r>
              <a:rPr lang="fr-FR" dirty="0"/>
              <a:t> </a:t>
            </a:r>
            <a:r>
              <a:rPr lang="fr-FR" dirty="0" err="1"/>
              <a:t>is</a:t>
            </a:r>
            <a:r>
              <a:rPr lang="fr-FR" dirty="0"/>
              <a:t> </a:t>
            </a:r>
            <a:r>
              <a:rPr lang="fr-FR" dirty="0" err="1"/>
              <a:t>dispersed</a:t>
            </a:r>
            <a:r>
              <a:rPr lang="fr-FR" dirty="0"/>
              <a:t> </a:t>
            </a:r>
            <a:r>
              <a:rPr lang="fr-FR" dirty="0" err="1"/>
              <a:t>into</a:t>
            </a:r>
            <a:r>
              <a:rPr lang="fr-FR" dirty="0"/>
              <a:t> </a:t>
            </a:r>
            <a:r>
              <a:rPr lang="fr-FR" dirty="0" err="1"/>
              <a:t>so</a:t>
            </a:r>
            <a:r>
              <a:rPr lang="fr-FR" dirty="0"/>
              <a:t> </a:t>
            </a:r>
            <a:r>
              <a:rPr lang="fr-FR" dirty="0" err="1"/>
              <a:t>many</a:t>
            </a:r>
            <a:r>
              <a:rPr lang="fr-FR" dirty="0"/>
              <a:t> </a:t>
            </a:r>
            <a:r>
              <a:rPr lang="fr-FR" dirty="0" err="1"/>
              <a:t>several</a:t>
            </a:r>
            <a:r>
              <a:rPr lang="fr-FR" dirty="0"/>
              <a:t> </a:t>
            </a:r>
            <a:r>
              <a:rPr lang="fr-FR" dirty="0" err="1"/>
              <a:t>heads</a:t>
            </a:r>
            <a:r>
              <a:rPr lang="fr-FR" dirty="0"/>
              <a:t>, </a:t>
            </a:r>
            <a:r>
              <a:rPr lang="fr-FR" dirty="0" err="1"/>
              <a:t>were</a:t>
            </a:r>
            <a:r>
              <a:rPr lang="fr-FR" dirty="0"/>
              <a:t> </a:t>
            </a:r>
            <a:r>
              <a:rPr lang="fr-FR" dirty="0" err="1"/>
              <a:t>united</a:t>
            </a:r>
            <a:r>
              <a:rPr lang="fr-FR" dirty="0"/>
              <a:t> </a:t>
            </a:r>
            <a:r>
              <a:rPr lang="fr-FR" dirty="0" err="1"/>
              <a:t>into</a:t>
            </a:r>
            <a:r>
              <a:rPr lang="fr-FR" dirty="0"/>
              <a:t> one, </a:t>
            </a:r>
            <a:r>
              <a:rPr lang="fr-FR" dirty="0" err="1"/>
              <a:t>yet</a:t>
            </a:r>
            <a:r>
              <a:rPr lang="fr-FR" dirty="0"/>
              <a:t> </a:t>
            </a:r>
            <a:r>
              <a:rPr lang="fr-FR" dirty="0" err="1"/>
              <a:t>could</a:t>
            </a:r>
            <a:r>
              <a:rPr lang="fr-FR" dirty="0"/>
              <a:t> </a:t>
            </a:r>
            <a:r>
              <a:rPr lang="fr-FR" dirty="0" err="1"/>
              <a:t>he</a:t>
            </a:r>
            <a:r>
              <a:rPr lang="fr-FR" dirty="0"/>
              <a:t> not </a:t>
            </a:r>
            <a:r>
              <a:rPr lang="fr-FR" dirty="0" err="1"/>
              <a:t>make</a:t>
            </a:r>
            <a:r>
              <a:rPr lang="fr-FR" dirty="0"/>
              <a:t> </a:t>
            </a:r>
            <a:r>
              <a:rPr lang="fr-FR" dirty="0" err="1"/>
              <a:t>such</a:t>
            </a:r>
            <a:r>
              <a:rPr lang="fr-FR" dirty="0"/>
              <a:t> a </a:t>
            </a:r>
            <a:r>
              <a:rPr lang="fr-FR" dirty="0" err="1"/>
              <a:t>law</a:t>
            </a:r>
            <a:r>
              <a:rPr lang="fr-FR" dirty="0"/>
              <a:t> as the </a:t>
            </a:r>
            <a:r>
              <a:rPr lang="fr-FR" dirty="0" err="1"/>
              <a:t>law</a:t>
            </a:r>
            <a:r>
              <a:rPr lang="fr-FR" dirty="0"/>
              <a:t> of </a:t>
            </a:r>
            <a:r>
              <a:rPr lang="fr-FR" dirty="0" err="1"/>
              <a:t>England</a:t>
            </a:r>
            <a:r>
              <a:rPr lang="fr-FR" dirty="0"/>
              <a:t> </a:t>
            </a:r>
            <a:r>
              <a:rPr lang="fr-FR" dirty="0" err="1"/>
              <a:t>is</a:t>
            </a:r>
            <a:r>
              <a:rPr lang="fr-FR" dirty="0"/>
              <a:t>, </a:t>
            </a:r>
            <a:r>
              <a:rPr lang="fr-FR" dirty="0" err="1"/>
              <a:t>because</a:t>
            </a:r>
            <a:r>
              <a:rPr lang="fr-FR" dirty="0"/>
              <a:t> by </a:t>
            </a:r>
            <a:r>
              <a:rPr lang="fr-FR" dirty="0" err="1"/>
              <a:t>many</a:t>
            </a:r>
            <a:r>
              <a:rPr lang="fr-FR" dirty="0"/>
              <a:t> successions of </a:t>
            </a:r>
            <a:r>
              <a:rPr lang="fr-FR" dirty="0" err="1"/>
              <a:t>ages</a:t>
            </a:r>
            <a:r>
              <a:rPr lang="fr-FR" dirty="0"/>
              <a:t> </a:t>
            </a:r>
            <a:r>
              <a:rPr lang="fr-FR" dirty="0" err="1"/>
              <a:t>it</a:t>
            </a:r>
            <a:r>
              <a:rPr lang="fr-FR" dirty="0"/>
              <a:t> </a:t>
            </a:r>
            <a:r>
              <a:rPr lang="fr-FR" dirty="0" err="1"/>
              <a:t>hath</a:t>
            </a:r>
            <a:r>
              <a:rPr lang="fr-FR" dirty="0"/>
              <a:t> been </a:t>
            </a:r>
            <a:r>
              <a:rPr lang="fr-FR" dirty="0" err="1"/>
              <a:t>fined</a:t>
            </a:r>
            <a:r>
              <a:rPr lang="fr-FR" dirty="0"/>
              <a:t> and </a:t>
            </a:r>
            <a:r>
              <a:rPr lang="fr-FR" dirty="0" err="1"/>
              <a:t>refined</a:t>
            </a:r>
            <a:r>
              <a:rPr lang="fr-FR" dirty="0"/>
              <a:t> by an </a:t>
            </a:r>
            <a:r>
              <a:rPr lang="fr-FR" dirty="0" err="1"/>
              <a:t>infinite</a:t>
            </a:r>
            <a:r>
              <a:rPr lang="fr-FR" dirty="0"/>
              <a:t> </a:t>
            </a:r>
            <a:r>
              <a:rPr lang="fr-FR" dirty="0" err="1"/>
              <a:t>number</a:t>
            </a:r>
            <a:r>
              <a:rPr lang="fr-FR" dirty="0"/>
              <a:t> of grave and </a:t>
            </a:r>
            <a:r>
              <a:rPr lang="fr-FR" dirty="0" err="1"/>
              <a:t>learned</a:t>
            </a:r>
            <a:r>
              <a:rPr lang="fr-FR" dirty="0"/>
              <a:t> men. And </a:t>
            </a:r>
            <a:r>
              <a:rPr lang="fr-FR" dirty="0" err="1"/>
              <a:t>this</a:t>
            </a:r>
            <a:r>
              <a:rPr lang="fr-FR" dirty="0"/>
              <a:t> </a:t>
            </a:r>
            <a:r>
              <a:rPr lang="fr-FR" dirty="0" err="1"/>
              <a:t>is</a:t>
            </a:r>
            <a:r>
              <a:rPr lang="fr-FR" dirty="0"/>
              <a:t> </a:t>
            </a:r>
            <a:r>
              <a:rPr lang="fr-FR" dirty="0" err="1"/>
              <a:t>it</a:t>
            </a:r>
            <a:r>
              <a:rPr lang="fr-FR" dirty="0"/>
              <a:t>, </a:t>
            </a:r>
            <a:r>
              <a:rPr lang="fr-FR" dirty="0" err="1"/>
              <a:t>he</a:t>
            </a:r>
            <a:r>
              <a:rPr lang="fr-FR" dirty="0"/>
              <a:t> calls the </a:t>
            </a:r>
            <a:r>
              <a:rPr lang="fr-FR" dirty="0" err="1"/>
              <a:t>common</a:t>
            </a:r>
            <a:r>
              <a:rPr lang="fr-FR" dirty="0"/>
              <a:t> </a:t>
            </a:r>
            <a:r>
              <a:rPr lang="fr-FR" dirty="0" err="1"/>
              <a:t>law</a:t>
            </a:r>
            <a:r>
              <a:rPr lang="fr-FR" dirty="0"/>
              <a:t>.</a:t>
            </a:r>
          </a:p>
        </p:txBody>
      </p:sp>
    </p:spTree>
    <p:extLst>
      <p:ext uri="{BB962C8B-B14F-4D97-AF65-F5344CB8AC3E}">
        <p14:creationId xmlns:p14="http://schemas.microsoft.com/office/powerpoint/2010/main" val="388314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ACC3A-4448-5741-92F3-F3A008D93146}"/>
              </a:ext>
            </a:extLst>
          </p:cNvPr>
          <p:cNvSpPr>
            <a:spLocks noGrp="1"/>
          </p:cNvSpPr>
          <p:nvPr>
            <p:ph type="title"/>
          </p:nvPr>
        </p:nvSpPr>
        <p:spPr/>
        <p:txBody>
          <a:bodyPr/>
          <a:lstStyle/>
          <a:p>
            <a:r>
              <a:rPr lang="fr-FR" dirty="0"/>
              <a:t>CITATION N°8 </a:t>
            </a:r>
          </a:p>
        </p:txBody>
      </p:sp>
      <p:sp>
        <p:nvSpPr>
          <p:cNvPr id="3" name="Espace réservé du contenu 2">
            <a:extLst>
              <a:ext uri="{FF2B5EF4-FFF2-40B4-BE49-F238E27FC236}">
                <a16:creationId xmlns:a16="http://schemas.microsoft.com/office/drawing/2014/main" id="{5FC2F316-2453-5A43-9FEB-D2CC665CB230}"/>
              </a:ext>
            </a:extLst>
          </p:cNvPr>
          <p:cNvSpPr>
            <a:spLocks noGrp="1"/>
          </p:cNvSpPr>
          <p:nvPr>
            <p:ph idx="1"/>
          </p:nvPr>
        </p:nvSpPr>
        <p:spPr/>
        <p:txBody>
          <a:bodyPr/>
          <a:lstStyle/>
          <a:p>
            <a:r>
              <a:rPr lang="en-US" dirty="0"/>
              <a:t>Though it be true, that no man is born with the use of reason, yet all men may grow up to it as well as lawyers; and when they have applied their reason to the laws, (which were laws before they studied them, or else it was not law they studied), may be as fit for and capable of judicature, as Sir Edward Coke himself, who whether he had more or less use of reason, was not thereby a judge, but because the King made him so. And whereas he says, that a man who should have as much reason as is dispersed in so many several heads, could not  make such a law as this law of England is; if one should ask him who made the law of England, would he say a succession of English lawyers or judges made it,</a:t>
            </a:r>
            <a:endParaRPr lang="fr-FR" dirty="0"/>
          </a:p>
        </p:txBody>
      </p:sp>
    </p:spTree>
    <p:extLst>
      <p:ext uri="{BB962C8B-B14F-4D97-AF65-F5344CB8AC3E}">
        <p14:creationId xmlns:p14="http://schemas.microsoft.com/office/powerpoint/2010/main" val="219709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28AF3-9F40-CD40-A4C7-E3ABEF7B3BD0}"/>
              </a:ext>
            </a:extLst>
          </p:cNvPr>
          <p:cNvSpPr>
            <a:spLocks noGrp="1"/>
          </p:cNvSpPr>
          <p:nvPr>
            <p:ph type="title"/>
          </p:nvPr>
        </p:nvSpPr>
        <p:spPr/>
        <p:txBody>
          <a:bodyPr/>
          <a:lstStyle/>
          <a:p>
            <a:r>
              <a:rPr lang="fr-FR" dirty="0"/>
              <a:t>CITATION N°9 </a:t>
            </a:r>
          </a:p>
        </p:txBody>
      </p:sp>
      <p:sp>
        <p:nvSpPr>
          <p:cNvPr id="3" name="Espace réservé du contenu 2">
            <a:extLst>
              <a:ext uri="{FF2B5EF4-FFF2-40B4-BE49-F238E27FC236}">
                <a16:creationId xmlns:a16="http://schemas.microsoft.com/office/drawing/2014/main" id="{76D80A20-16C5-1B4C-B9BA-A58929B57083}"/>
              </a:ext>
            </a:extLst>
          </p:cNvPr>
          <p:cNvSpPr>
            <a:spLocks noGrp="1"/>
          </p:cNvSpPr>
          <p:nvPr>
            <p:ph idx="1"/>
          </p:nvPr>
        </p:nvSpPr>
        <p:spPr/>
        <p:txBody>
          <a:bodyPr/>
          <a:lstStyle/>
          <a:p>
            <a:r>
              <a:rPr lang="en-US" dirty="0"/>
              <a:t>You see therefore that the King’s reason, be it more or less, is that </a:t>
            </a:r>
            <a:r>
              <a:rPr lang="en-US" i="1" dirty="0"/>
              <a:t>anima </a:t>
            </a:r>
            <a:r>
              <a:rPr lang="en-US" i="1" dirty="0" err="1"/>
              <a:t>legis</a:t>
            </a:r>
            <a:r>
              <a:rPr lang="en-US" i="1" dirty="0"/>
              <a:t>,</a:t>
            </a:r>
            <a:r>
              <a:rPr lang="en-US" dirty="0"/>
              <a:t> that </a:t>
            </a:r>
            <a:r>
              <a:rPr lang="en-US" i="1" dirty="0"/>
              <a:t>summa </a:t>
            </a:r>
            <a:r>
              <a:rPr lang="en-US" i="1" dirty="0" err="1"/>
              <a:t>lex</a:t>
            </a:r>
            <a:r>
              <a:rPr lang="en-US" i="1" dirty="0"/>
              <a:t>,</a:t>
            </a:r>
            <a:r>
              <a:rPr lang="en-US" dirty="0"/>
              <a:t> whereof Sir Edward Coke </a:t>
            </a:r>
            <a:r>
              <a:rPr lang="en-US" dirty="0" err="1"/>
              <a:t>speaketh</a:t>
            </a:r>
            <a:r>
              <a:rPr lang="en-US" dirty="0"/>
              <a:t>, and not the reason, learning, or wisdom of the judges. (…)</a:t>
            </a:r>
            <a:endParaRPr lang="fr-FR" dirty="0"/>
          </a:p>
          <a:p>
            <a:r>
              <a:rPr lang="en-US" dirty="0"/>
              <a:t> </a:t>
            </a:r>
            <a:endParaRPr lang="fr-FR" dirty="0"/>
          </a:p>
          <a:p>
            <a:r>
              <a:rPr lang="en-US" dirty="0"/>
              <a:t> the King’s reason, when it is publicly upon advice and deliberation declared, is that </a:t>
            </a:r>
            <a:r>
              <a:rPr lang="en-US" i="1" dirty="0"/>
              <a:t>anima </a:t>
            </a:r>
            <a:r>
              <a:rPr lang="en-US" i="1" dirty="0" err="1"/>
              <a:t>legis</a:t>
            </a:r>
            <a:r>
              <a:rPr lang="en-US" i="1" dirty="0"/>
              <a:t>;</a:t>
            </a:r>
            <a:r>
              <a:rPr lang="en-US" dirty="0"/>
              <a:t> and that </a:t>
            </a:r>
            <a:r>
              <a:rPr lang="en-US" i="1" dirty="0"/>
              <a:t>summa ratio</a:t>
            </a:r>
            <a:r>
              <a:rPr lang="en-US" dirty="0"/>
              <a:t> and that equity, which all agree to be the law of reason, is all that is or ever was law in England</a:t>
            </a:r>
            <a:endParaRPr lang="fr-FR" dirty="0"/>
          </a:p>
        </p:txBody>
      </p:sp>
    </p:spTree>
    <p:extLst>
      <p:ext uri="{BB962C8B-B14F-4D97-AF65-F5344CB8AC3E}">
        <p14:creationId xmlns:p14="http://schemas.microsoft.com/office/powerpoint/2010/main" val="216356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CAEEE-33DB-6F49-B8AC-045A05D5DAF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3CCA85-7E46-7E46-BF42-081A65C21298}"/>
              </a:ext>
            </a:extLst>
          </p:cNvPr>
          <p:cNvSpPr>
            <a:spLocks noGrp="1"/>
          </p:cNvSpPr>
          <p:nvPr>
            <p:ph idx="1"/>
          </p:nvPr>
        </p:nvSpPr>
        <p:spPr/>
        <p:txBody>
          <a:bodyPr/>
          <a:lstStyle/>
          <a:p>
            <a:pPr lvl="0"/>
            <a:r>
              <a:rPr lang="fr-FR" b="1" dirty="0"/>
              <a:t>3</a:t>
            </a:r>
            <a:r>
              <a:rPr lang="fr-FR" b="1" baseline="30000" dirty="0"/>
              <a:t>e</a:t>
            </a:r>
            <a:r>
              <a:rPr lang="fr-FR" b="1" dirty="0"/>
              <a:t> position : droit </a:t>
            </a:r>
            <a:r>
              <a:rPr lang="fr-FR" b="1" u="sng" dirty="0"/>
              <a:t>et</a:t>
            </a:r>
            <a:r>
              <a:rPr lang="fr-FR" b="1" dirty="0"/>
              <a:t> philosophie </a:t>
            </a:r>
          </a:p>
          <a:p>
            <a:pPr lvl="1"/>
            <a:r>
              <a:rPr lang="fr-FR" dirty="0"/>
              <a:t>La question du droit comme question interne de la philosophie : Quid </a:t>
            </a:r>
            <a:r>
              <a:rPr lang="fr-FR" dirty="0" err="1"/>
              <a:t>Juris</a:t>
            </a:r>
            <a:r>
              <a:rPr lang="fr-FR" dirty="0"/>
              <a:t> ? </a:t>
            </a:r>
          </a:p>
          <a:p>
            <a:pPr lvl="1"/>
            <a:r>
              <a:rPr lang="fr-FR" dirty="0"/>
              <a:t>La question du droit comme objet externe de la philosophie. </a:t>
            </a:r>
          </a:p>
          <a:p>
            <a:endParaRPr lang="fr-FR" dirty="0"/>
          </a:p>
        </p:txBody>
      </p:sp>
    </p:spTree>
    <p:extLst>
      <p:ext uri="{BB962C8B-B14F-4D97-AF65-F5344CB8AC3E}">
        <p14:creationId xmlns:p14="http://schemas.microsoft.com/office/powerpoint/2010/main" val="244558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83D89-F819-C346-8AC1-83E09FA73848}"/>
              </a:ext>
            </a:extLst>
          </p:cNvPr>
          <p:cNvSpPr>
            <a:spLocks noGrp="1"/>
          </p:cNvSpPr>
          <p:nvPr>
            <p:ph type="title"/>
          </p:nvPr>
        </p:nvSpPr>
        <p:spPr/>
        <p:txBody>
          <a:bodyPr>
            <a:normAutofit fontScale="90000"/>
          </a:bodyPr>
          <a:lstStyle/>
          <a:p>
            <a:r>
              <a:rPr lang="fr-FR" dirty="0"/>
              <a:t>La question du droit comme question interne de la philosophie : Quid </a:t>
            </a:r>
            <a:r>
              <a:rPr lang="fr-FR" dirty="0" err="1"/>
              <a:t>Juris</a:t>
            </a:r>
            <a:r>
              <a:rPr lang="fr-FR" dirty="0"/>
              <a:t> ? </a:t>
            </a:r>
            <a:br>
              <a:rPr lang="fr-FR" dirty="0"/>
            </a:br>
            <a:endParaRPr lang="fr-FR" dirty="0"/>
          </a:p>
        </p:txBody>
      </p:sp>
      <p:sp>
        <p:nvSpPr>
          <p:cNvPr id="3" name="Espace réservé du contenu 2">
            <a:extLst>
              <a:ext uri="{FF2B5EF4-FFF2-40B4-BE49-F238E27FC236}">
                <a16:creationId xmlns:a16="http://schemas.microsoft.com/office/drawing/2014/main" id="{8C3E5DF1-EBE0-8A43-AF0F-82BFDED1EC44}"/>
              </a:ext>
            </a:extLst>
          </p:cNvPr>
          <p:cNvSpPr>
            <a:spLocks noGrp="1"/>
          </p:cNvSpPr>
          <p:nvPr>
            <p:ph idx="1"/>
          </p:nvPr>
        </p:nvSpPr>
        <p:spPr/>
        <p:txBody>
          <a:bodyPr>
            <a:normAutofit/>
          </a:bodyPr>
          <a:lstStyle/>
          <a:p>
            <a:r>
              <a:rPr lang="fr-FR" dirty="0"/>
              <a:t>« que se passe-t-il lorsque la philosophie se fait juridique » au sens où « elle-même, </a:t>
            </a:r>
            <a:r>
              <a:rPr lang="fr-FR" i="1" dirty="0"/>
              <a:t>comme telle</a:t>
            </a:r>
            <a:r>
              <a:rPr lang="fr-FR" dirty="0"/>
              <a:t>, s’instituerait, se déterminerait et s’exposerait selon le concept et dans la forme d’un discours (d’une pratique) juridique  …au sens où (…) la philosophie se légitimerait de manière juridique ». </a:t>
            </a:r>
          </a:p>
          <a:p>
            <a:r>
              <a:rPr lang="fr-FR" dirty="0"/>
              <a:t> </a:t>
            </a:r>
          </a:p>
          <a:p>
            <a:r>
              <a:rPr lang="fr-FR" dirty="0"/>
              <a:t>Jean-Luc Nancy, « Lapsus </a:t>
            </a:r>
            <a:r>
              <a:rPr lang="fr-FR" dirty="0" err="1"/>
              <a:t>Juridici</a:t>
            </a:r>
            <a:r>
              <a:rPr lang="fr-FR" dirty="0"/>
              <a:t> », in </a:t>
            </a:r>
            <a:r>
              <a:rPr lang="fr-FR" i="1" dirty="0"/>
              <a:t>L’impératif Catégorique</a:t>
            </a:r>
            <a:r>
              <a:rPr lang="fr-FR" dirty="0"/>
              <a:t>, p. 35. </a:t>
            </a:r>
          </a:p>
          <a:p>
            <a:endParaRPr lang="fr-FR" dirty="0"/>
          </a:p>
        </p:txBody>
      </p:sp>
    </p:spTree>
    <p:extLst>
      <p:ext uri="{BB962C8B-B14F-4D97-AF65-F5344CB8AC3E}">
        <p14:creationId xmlns:p14="http://schemas.microsoft.com/office/powerpoint/2010/main" val="30887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C8083-EE5E-8F4C-B696-7BB7E8F0B7F9}"/>
              </a:ext>
            </a:extLst>
          </p:cNvPr>
          <p:cNvSpPr>
            <a:spLocks noGrp="1"/>
          </p:cNvSpPr>
          <p:nvPr>
            <p:ph type="title"/>
          </p:nvPr>
        </p:nvSpPr>
        <p:spPr/>
        <p:txBody>
          <a:bodyPr/>
          <a:lstStyle/>
          <a:p>
            <a:r>
              <a:rPr lang="fr-FR" dirty="0"/>
              <a:t>Heidegger : définition de la Métaphysique </a:t>
            </a:r>
          </a:p>
        </p:txBody>
      </p:sp>
      <p:sp>
        <p:nvSpPr>
          <p:cNvPr id="3" name="Espace réservé du contenu 2">
            <a:extLst>
              <a:ext uri="{FF2B5EF4-FFF2-40B4-BE49-F238E27FC236}">
                <a16:creationId xmlns:a16="http://schemas.microsoft.com/office/drawing/2014/main" id="{5EF77FBC-95AD-C142-99B5-539BB1FA666A}"/>
              </a:ext>
            </a:extLst>
          </p:cNvPr>
          <p:cNvSpPr>
            <a:spLocks noGrp="1"/>
          </p:cNvSpPr>
          <p:nvPr>
            <p:ph idx="1"/>
          </p:nvPr>
        </p:nvSpPr>
        <p:spPr/>
        <p:txBody>
          <a:bodyPr/>
          <a:lstStyle/>
          <a:p>
            <a:r>
              <a:rPr lang="fr-FR" dirty="0"/>
              <a:t>discours « qui décide de la scission de l’être en visible et invisible »  ou discours qui porte sur « la structure de base de l’étant dans son entier, dans la mesure où ce dernier est divisé en monde sensible et monde suprasensible, et où celui-ci détermine celui-là »</a:t>
            </a:r>
          </a:p>
          <a:p>
            <a:endParaRPr lang="fr-FR" dirty="0"/>
          </a:p>
          <a:p>
            <a:r>
              <a:rPr lang="fr-FR" dirty="0"/>
              <a:t>Heidegger, « Chemins qui ne mènent nulle part » ; cité par C. </a:t>
            </a:r>
            <a:r>
              <a:rPr lang="fr-FR" dirty="0" err="1"/>
              <a:t>Colliot-Thélène</a:t>
            </a:r>
            <a:r>
              <a:rPr lang="fr-FR" dirty="0"/>
              <a:t>, </a:t>
            </a:r>
            <a:r>
              <a:rPr lang="fr-FR" i="1" dirty="0"/>
              <a:t>Le désenchantement de l’Etat</a:t>
            </a:r>
            <a:r>
              <a:rPr lang="fr-FR" dirty="0"/>
              <a:t>, p. 137. </a:t>
            </a:r>
          </a:p>
          <a:p>
            <a:endParaRPr lang="fr-FR" dirty="0"/>
          </a:p>
        </p:txBody>
      </p:sp>
    </p:spTree>
    <p:extLst>
      <p:ext uri="{BB962C8B-B14F-4D97-AF65-F5344CB8AC3E}">
        <p14:creationId xmlns:p14="http://schemas.microsoft.com/office/powerpoint/2010/main" val="69440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9D87B-4CD4-D447-9DF5-87A6C44E8092}"/>
              </a:ext>
            </a:extLst>
          </p:cNvPr>
          <p:cNvSpPr>
            <a:spLocks noGrp="1"/>
          </p:cNvSpPr>
          <p:nvPr>
            <p:ph type="title"/>
          </p:nvPr>
        </p:nvSpPr>
        <p:spPr/>
        <p:txBody>
          <a:bodyPr/>
          <a:lstStyle/>
          <a:p>
            <a:r>
              <a:rPr lang="fr-FR" dirty="0"/>
              <a:t>Deleuze, </a:t>
            </a:r>
            <a:r>
              <a:rPr lang="fr-FR" i="1" dirty="0"/>
              <a:t>La philosophie critique de Kant</a:t>
            </a:r>
            <a:r>
              <a:rPr lang="fr-FR" dirty="0"/>
              <a:t>, p. 22</a:t>
            </a:r>
          </a:p>
        </p:txBody>
      </p:sp>
      <p:sp>
        <p:nvSpPr>
          <p:cNvPr id="3" name="Espace réservé du contenu 2">
            <a:extLst>
              <a:ext uri="{FF2B5EF4-FFF2-40B4-BE49-F238E27FC236}">
                <a16:creationId xmlns:a16="http://schemas.microsoft.com/office/drawing/2014/main" id="{597A454B-A91A-8143-947A-19FE2F96F727}"/>
              </a:ext>
            </a:extLst>
          </p:cNvPr>
          <p:cNvSpPr>
            <a:spLocks noGrp="1"/>
          </p:cNvSpPr>
          <p:nvPr>
            <p:ph idx="1"/>
          </p:nvPr>
        </p:nvSpPr>
        <p:spPr/>
        <p:txBody>
          <a:bodyPr/>
          <a:lstStyle/>
          <a:p>
            <a:pPr algn="just"/>
            <a:r>
              <a:rPr lang="fr-FR" dirty="0"/>
              <a:t>« C’est pourquoi, à la question de fait succède une plus haute question, question de droit, quid </a:t>
            </a:r>
            <a:r>
              <a:rPr lang="fr-FR" dirty="0" err="1"/>
              <a:t>juris</a:t>
            </a:r>
            <a:r>
              <a:rPr lang="fr-FR" dirty="0"/>
              <a:t> ? Il ne suffit pas de constater que, en fait, nous avons des représentations a priori. Il faut encore que nous expliquions [ 22 ] pourquoi et comment ces  représentations s’appliquent nécessairement à l’expérience, elles n’en dérivent pas. Pourquoi et comment le donné qui se présente dans l’expérience est-il nécessairement soumis aux mêmes principes que ceux qui règlent a priori nos représentations (donc soumis à nos représentations elles-mêmes) ? telle est la question de droit ». </a:t>
            </a:r>
          </a:p>
          <a:p>
            <a:endParaRPr lang="fr-FR" dirty="0"/>
          </a:p>
        </p:txBody>
      </p:sp>
    </p:spTree>
    <p:extLst>
      <p:ext uri="{BB962C8B-B14F-4D97-AF65-F5344CB8AC3E}">
        <p14:creationId xmlns:p14="http://schemas.microsoft.com/office/powerpoint/2010/main" val="284424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C7879-720D-8848-BA5B-8AFFCD8E2AD8}"/>
              </a:ext>
            </a:extLst>
          </p:cNvPr>
          <p:cNvSpPr>
            <a:spLocks noGrp="1"/>
          </p:cNvSpPr>
          <p:nvPr>
            <p:ph type="title"/>
          </p:nvPr>
        </p:nvSpPr>
        <p:spPr/>
        <p:txBody>
          <a:bodyPr/>
          <a:lstStyle/>
          <a:p>
            <a:r>
              <a:rPr lang="fr-FR" dirty="0"/>
              <a:t>Critique de la raison pure (1e préface)</a:t>
            </a:r>
          </a:p>
        </p:txBody>
      </p:sp>
      <p:sp>
        <p:nvSpPr>
          <p:cNvPr id="3" name="Espace réservé du contenu 2">
            <a:extLst>
              <a:ext uri="{FF2B5EF4-FFF2-40B4-BE49-F238E27FC236}">
                <a16:creationId xmlns:a16="http://schemas.microsoft.com/office/drawing/2014/main" id="{087EAA7E-872A-414F-8C6D-6EC10C967867}"/>
              </a:ext>
            </a:extLst>
          </p:cNvPr>
          <p:cNvSpPr>
            <a:spLocks noGrp="1"/>
          </p:cNvSpPr>
          <p:nvPr>
            <p:ph idx="1"/>
          </p:nvPr>
        </p:nvSpPr>
        <p:spPr/>
        <p:txBody>
          <a:bodyPr/>
          <a:lstStyle/>
          <a:p>
            <a:r>
              <a:rPr lang="fr-FR" b="1" dirty="0"/>
              <a:t>Notre siècle est le vrai siècle de la critique ; rien ne doit y échapper. En vain la religion avec sa sainteté, et la législation avec sa majesté, prétendent-elles s’y soustraire : elles ne font par là qu’exciter contre elles-mêmes de justes soupçons, et elles perdent tout droit à cette sincère estime que la raison n’accorde qu’à ce qui a pu soutenir son libre et public examen</a:t>
            </a:r>
            <a:r>
              <a:rPr lang="fr-FR" dirty="0">
                <a:effectLst/>
              </a:rPr>
              <a:t> </a:t>
            </a:r>
            <a:endParaRPr lang="fr-FR" dirty="0"/>
          </a:p>
        </p:txBody>
      </p:sp>
    </p:spTree>
    <p:extLst>
      <p:ext uri="{BB962C8B-B14F-4D97-AF65-F5344CB8AC3E}">
        <p14:creationId xmlns:p14="http://schemas.microsoft.com/office/powerpoint/2010/main" val="11362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61E55-FC2B-8948-9B79-98FD0EA5C9C7}"/>
              </a:ext>
            </a:extLst>
          </p:cNvPr>
          <p:cNvSpPr>
            <a:spLocks noGrp="1"/>
          </p:cNvSpPr>
          <p:nvPr>
            <p:ph type="title"/>
          </p:nvPr>
        </p:nvSpPr>
        <p:spPr/>
        <p:txBody>
          <a:bodyPr/>
          <a:lstStyle/>
          <a:p>
            <a:r>
              <a:rPr lang="fr-FR" dirty="0"/>
              <a:t>Critique de la raison pure (1e préface)</a:t>
            </a:r>
          </a:p>
        </p:txBody>
      </p:sp>
      <p:sp>
        <p:nvSpPr>
          <p:cNvPr id="3" name="Espace réservé du contenu 2">
            <a:extLst>
              <a:ext uri="{FF2B5EF4-FFF2-40B4-BE49-F238E27FC236}">
                <a16:creationId xmlns:a16="http://schemas.microsoft.com/office/drawing/2014/main" id="{698E63FE-FCD0-EA49-8260-9AC1543315AB}"/>
              </a:ext>
            </a:extLst>
          </p:cNvPr>
          <p:cNvSpPr>
            <a:spLocks noGrp="1"/>
          </p:cNvSpPr>
          <p:nvPr>
            <p:ph idx="1"/>
          </p:nvPr>
        </p:nvSpPr>
        <p:spPr/>
        <p:txBody>
          <a:bodyPr/>
          <a:lstStyle/>
          <a:p>
            <a:r>
              <a:rPr lang="fr-FR" dirty="0"/>
              <a:t>[ l’indifférence de notre temps ] n’est pas évidemment l’effet de la légèreté, mais bien de </a:t>
            </a:r>
            <a:r>
              <a:rPr lang="fr-FR" b="1" dirty="0"/>
              <a:t>la maturité du </a:t>
            </a:r>
            <a:r>
              <a:rPr lang="fr-FR" b="1" i="1" dirty="0"/>
              <a:t>jugement</a:t>
            </a:r>
            <a:r>
              <a:rPr lang="fr-FR" b="1" i="1" baseline="30000" dirty="0"/>
              <a:t> </a:t>
            </a:r>
            <a:r>
              <a:rPr lang="fr-FR" b="1" dirty="0"/>
              <a:t>d’un siècle qui n’entend plus se contenter d’une apparence de savoir, et qui demande à la raison de reprendre à nouveau la plus difficile de toutes ses tâches, celle de la connaissance de soi-même, et d’instituer un tribunal qui, en assurant ses légitimes prétentions, repousse toutes celles qui sont sans fondement, non par une décision arbitraire, mais au nom de ses lois éternelles et immuables, en un mot la </a:t>
            </a:r>
            <a:r>
              <a:rPr lang="fr-FR" b="1" i="1" dirty="0"/>
              <a:t>critique de la raison pure</a:t>
            </a:r>
            <a:r>
              <a:rPr lang="fr-FR" b="1" dirty="0"/>
              <a:t> elle-même</a:t>
            </a:r>
            <a:r>
              <a:rPr lang="fr-FR" dirty="0"/>
              <a:t>.</a:t>
            </a:r>
          </a:p>
          <a:p>
            <a:endParaRPr lang="fr-FR" dirty="0"/>
          </a:p>
        </p:txBody>
      </p:sp>
    </p:spTree>
    <p:extLst>
      <p:ext uri="{BB962C8B-B14F-4D97-AF65-F5344CB8AC3E}">
        <p14:creationId xmlns:p14="http://schemas.microsoft.com/office/powerpoint/2010/main" val="259861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93D5A-D8EC-AF4A-9238-289F36708BA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A41AA7F-CDCA-F347-AC26-604013B0875A}"/>
              </a:ext>
            </a:extLst>
          </p:cNvPr>
          <p:cNvSpPr>
            <a:spLocks noGrp="1"/>
          </p:cNvSpPr>
          <p:nvPr>
            <p:ph idx="1"/>
          </p:nvPr>
        </p:nvSpPr>
        <p:spPr/>
        <p:txBody>
          <a:bodyPr/>
          <a:lstStyle/>
          <a:p>
            <a:pPr lvl="0"/>
            <a:r>
              <a:rPr lang="fr-FR" dirty="0"/>
              <a:t>Penser ensemble théorie et pratique</a:t>
            </a:r>
          </a:p>
          <a:p>
            <a:r>
              <a:rPr lang="fr-FR" dirty="0"/>
              <a:t> </a:t>
            </a:r>
          </a:p>
          <a:p>
            <a:pPr lvl="0"/>
            <a:r>
              <a:rPr lang="fr-FR" dirty="0"/>
              <a:t>Comment la philosophie prend en charge l’action humaine </a:t>
            </a:r>
          </a:p>
          <a:p>
            <a:pPr lvl="0"/>
            <a:r>
              <a:rPr lang="fr-FR" dirty="0"/>
              <a:t>Le droit comme pratique théorisée</a:t>
            </a:r>
          </a:p>
          <a:p>
            <a:endParaRPr lang="fr-FR" dirty="0"/>
          </a:p>
        </p:txBody>
      </p:sp>
    </p:spTree>
    <p:extLst>
      <p:ext uri="{BB962C8B-B14F-4D97-AF65-F5344CB8AC3E}">
        <p14:creationId xmlns:p14="http://schemas.microsoft.com/office/powerpoint/2010/main" val="20885010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1831</Words>
  <Application>Microsoft Office PowerPoint</Application>
  <PresentationFormat>Grand écran</PresentationFormat>
  <Paragraphs>70</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Symbol</vt:lpstr>
      <vt:lpstr>Thème Office</vt:lpstr>
      <vt:lpstr>PHILOSOPHIE DU DROIT  Denis Baranger 2022</vt:lpstr>
      <vt:lpstr>Sur Dworkin : cf. p. 97-101</vt:lpstr>
      <vt:lpstr>Présentation PowerPoint</vt:lpstr>
      <vt:lpstr>La question du droit comme question interne de la philosophie : Quid Juris ?  </vt:lpstr>
      <vt:lpstr>Heidegger : définition de la Métaphysique </vt:lpstr>
      <vt:lpstr>Deleuze, La philosophie critique de Kant, p. 22</vt:lpstr>
      <vt:lpstr>Critique de la raison pure (1e préface)</vt:lpstr>
      <vt:lpstr>Critique de la raison pure (1e préface)</vt:lpstr>
      <vt:lpstr>Présentation PowerPoint</vt:lpstr>
      <vt:lpstr>Présentation PowerPoint</vt:lpstr>
      <vt:lpstr>Leviathan, chap. 26 : </vt:lpstr>
      <vt:lpstr>J. Berthier (Gouverner par les lois: Hobbes et le droit anglais, Bordeaux, 2010)</vt:lpstr>
      <vt:lpstr>Hobbes, Dialogue, chap. 2 (of Courts)</vt:lpstr>
      <vt:lpstr>Présentation PowerPoint</vt:lpstr>
      <vt:lpstr>Citation n°1 </vt:lpstr>
      <vt:lpstr>Citation n°2 </vt:lpstr>
      <vt:lpstr>CITATION n°3 </vt:lpstr>
      <vt:lpstr>CITATION n° 4 - </vt:lpstr>
      <vt:lpstr>CITATION N°5</vt:lpstr>
      <vt:lpstr>CITATION N°6</vt:lpstr>
      <vt:lpstr>CITATION N°7</vt:lpstr>
      <vt:lpstr>CITATION N°8 </vt:lpstr>
      <vt:lpstr>CITATION N°9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DU DROIT  Denis Baranger 2022</dc:title>
  <dc:creator>Microsoft Office User</dc:creator>
  <cp:lastModifiedBy>UP2</cp:lastModifiedBy>
  <cp:revision>14</cp:revision>
  <cp:lastPrinted>2022-11-08T07:55:17Z</cp:lastPrinted>
  <dcterms:created xsi:type="dcterms:W3CDTF">2022-10-17T08:40:16Z</dcterms:created>
  <dcterms:modified xsi:type="dcterms:W3CDTF">2022-11-08T14:33:55Z</dcterms:modified>
</cp:coreProperties>
</file>